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5" r:id="rId25"/>
    <p:sldId id="286" r:id="rId26"/>
    <p:sldId id="287" r:id="rId27"/>
    <p:sldId id="289" r:id="rId28"/>
    <p:sldId id="290" r:id="rId29"/>
    <p:sldId id="291" r:id="rId30"/>
    <p:sldId id="292" r:id="rId31"/>
    <p:sldId id="293" r:id="rId32"/>
    <p:sldId id="297" r:id="rId33"/>
    <p:sldId id="298" r:id="rId34"/>
    <p:sldId id="299" r:id="rId35"/>
    <p:sldId id="300" r:id="rId36"/>
    <p:sldId id="301" r:id="rId37"/>
    <p:sldId id="302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7" r:id="rId50"/>
    <p:sldId id="318" r:id="rId51"/>
    <p:sldId id="319" r:id="rId52"/>
    <p:sldId id="342" r:id="rId53"/>
    <p:sldId id="320" r:id="rId54"/>
    <p:sldId id="321" r:id="rId55"/>
    <p:sldId id="322" r:id="rId56"/>
    <p:sldId id="324" r:id="rId57"/>
    <p:sldId id="325" r:id="rId58"/>
    <p:sldId id="326" r:id="rId59"/>
    <p:sldId id="327" r:id="rId60"/>
    <p:sldId id="329" r:id="rId61"/>
    <p:sldId id="330" r:id="rId62"/>
    <p:sldId id="331" r:id="rId63"/>
    <p:sldId id="332" r:id="rId64"/>
    <p:sldId id="333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3" r:id="rId73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68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CC71"/>
    <a:srgbClr val="4CAF50"/>
    <a:srgbClr val="FFA500"/>
    <a:srgbClr val="F39C12"/>
    <a:srgbClr val="2C2C2C"/>
    <a:srgbClr val="010203"/>
    <a:srgbClr val="3498DB"/>
    <a:srgbClr val="FFEB3B"/>
    <a:srgbClr val="E91E63"/>
    <a:srgbClr val="009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946" y="312"/>
      </p:cViewPr>
      <p:guideLst>
        <p:guide orient="horz" pos="2868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47875" y="1015"/>
            <a:ext cx="5048250" cy="619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rgbClr val="FFA50A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A50A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rgbClr val="FFA50A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A50A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rgbClr val="FFA50A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rgbClr val="FFA50A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77911" y="-35560"/>
            <a:ext cx="6988176" cy="7553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rgbClr val="FFA50A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1601" y="1122171"/>
            <a:ext cx="5247640" cy="3006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A50A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bootstrap@5.3.2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tsindrajput" TargetMode="External"/><Relationship Id="rId2" Type="http://schemas.openxmlformats.org/officeDocument/2006/relationships/hyperlink" Target="https://itsindrajput.netlify.app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gram.com/itsindrajput/" TargetMode="External"/><Relationship Id="rId4" Type="http://schemas.openxmlformats.org/officeDocument/2006/relationships/hyperlink" Target="https://www.linkedin.com/in/itsindrajput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5800" y="1269680"/>
            <a:ext cx="4571365" cy="260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marR="105410" indent="-361950">
              <a:lnSpc>
                <a:spcPct val="115199"/>
              </a:lnSpc>
              <a:spcBef>
                <a:spcPts val="100"/>
              </a:spcBef>
              <a:buClr>
                <a:srgbClr val="FFFFFF"/>
              </a:buClr>
              <a:buAutoNum type="arabicPeriod"/>
              <a:tabLst>
                <a:tab pos="374650" algn="l"/>
              </a:tabLst>
            </a:pPr>
            <a:r>
              <a:rPr sz="2100" dirty="0">
                <a:solidFill>
                  <a:srgbClr val="FFA50A"/>
                </a:solidFill>
                <a:latin typeface="Amasis MT Pro" panose="02040504050005020304" pitchFamily="18" charset="0"/>
                <a:cs typeface="Arial MT"/>
              </a:rPr>
              <a:t>JavaScript</a:t>
            </a:r>
            <a:r>
              <a:rPr sz="2100" spc="-35" dirty="0">
                <a:solidFill>
                  <a:srgbClr val="FFA50A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library</a:t>
            </a:r>
            <a:r>
              <a:rPr sz="2100" spc="-4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to</a:t>
            </a:r>
            <a:r>
              <a:rPr sz="2100" spc="-45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build</a:t>
            </a:r>
            <a:r>
              <a:rPr sz="2100" spc="-4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spc="-10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Dynamic 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and</a:t>
            </a:r>
            <a:r>
              <a:rPr sz="2100" spc="-5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FFA50A"/>
                </a:solidFill>
                <a:latin typeface="Amasis MT Pro" panose="02040504050005020304" pitchFamily="18" charset="0"/>
                <a:cs typeface="Arial MT"/>
              </a:rPr>
              <a:t>interactive</a:t>
            </a:r>
            <a:r>
              <a:rPr sz="2100" spc="-45" dirty="0">
                <a:solidFill>
                  <a:srgbClr val="FFA50A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user</a:t>
            </a:r>
            <a:r>
              <a:rPr sz="2100" spc="-45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interfaces</a:t>
            </a:r>
            <a:endParaRPr sz="2100" dirty="0">
              <a:latin typeface="Amasis MT Pro" panose="02040504050005020304" pitchFamily="18" charset="0"/>
              <a:cs typeface="Arial MT"/>
            </a:endParaRPr>
          </a:p>
          <a:p>
            <a:pPr marL="374015" indent="-361315">
              <a:lnSpc>
                <a:spcPct val="100000"/>
              </a:lnSpc>
              <a:spcBef>
                <a:spcPts val="384"/>
              </a:spcBef>
              <a:buAutoNum type="arabicPeriod"/>
              <a:tabLst>
                <a:tab pos="374015" algn="l"/>
              </a:tabLst>
            </a:pP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Developed</a:t>
            </a:r>
            <a:r>
              <a:rPr sz="2100" spc="-45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at</a:t>
            </a:r>
            <a:r>
              <a:rPr sz="2100" spc="-35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0070C0"/>
                </a:solidFill>
                <a:latin typeface="Amasis MT Pro" panose="02040504050005020304" pitchFamily="18" charset="0"/>
                <a:cs typeface="Arial MT"/>
              </a:rPr>
              <a:t>Facebook</a:t>
            </a:r>
            <a:r>
              <a:rPr sz="2100" spc="-40" dirty="0">
                <a:solidFill>
                  <a:srgbClr val="0070C0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in</a:t>
            </a:r>
            <a:r>
              <a:rPr sz="2100" spc="-4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spc="-10" dirty="0">
                <a:solidFill>
                  <a:srgbClr val="FFA50A"/>
                </a:solidFill>
                <a:latin typeface="Amasis MT Pro" panose="02040504050005020304" pitchFamily="18" charset="0"/>
                <a:cs typeface="Arial MT"/>
              </a:rPr>
              <a:t>2011</a:t>
            </a:r>
            <a:r>
              <a:rPr sz="2100" spc="-1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.</a:t>
            </a:r>
            <a:endParaRPr sz="2100" dirty="0">
              <a:latin typeface="Amasis MT Pro" panose="02040504050005020304" pitchFamily="18" charset="0"/>
              <a:cs typeface="Arial MT"/>
            </a:endParaRPr>
          </a:p>
          <a:p>
            <a:pPr marL="374650" marR="267970" indent="-361950">
              <a:lnSpc>
                <a:spcPts val="2900"/>
              </a:lnSpc>
              <a:spcBef>
                <a:spcPts val="140"/>
              </a:spcBef>
              <a:buAutoNum type="arabicPeriod"/>
              <a:tabLst>
                <a:tab pos="374650" algn="l"/>
              </a:tabLst>
            </a:pP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Currently</a:t>
            </a:r>
            <a:r>
              <a:rPr sz="2100" spc="-45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most</a:t>
            </a:r>
            <a:r>
              <a:rPr sz="2100" spc="-35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widely</a:t>
            </a:r>
            <a:r>
              <a:rPr sz="2100" spc="-40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used</a:t>
            </a:r>
            <a:r>
              <a:rPr sz="2100" spc="-45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spc="-35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JS </a:t>
            </a:r>
            <a:r>
              <a:rPr sz="2100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library</a:t>
            </a:r>
            <a:r>
              <a:rPr sz="2100" spc="-20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for</a:t>
            </a:r>
            <a:r>
              <a:rPr sz="2100" spc="-15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front-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end</a:t>
            </a:r>
            <a:r>
              <a:rPr sz="2100" spc="-25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development.</a:t>
            </a:r>
            <a:endParaRPr sz="2100" dirty="0">
              <a:latin typeface="Amasis MT Pro" panose="02040504050005020304" pitchFamily="18" charset="0"/>
              <a:cs typeface="Arial MT"/>
            </a:endParaRPr>
          </a:p>
          <a:p>
            <a:pPr marL="374650" marR="5080" indent="-361950">
              <a:lnSpc>
                <a:spcPts val="2900"/>
              </a:lnSpc>
              <a:buClr>
                <a:srgbClr val="FFFFFF"/>
              </a:buClr>
              <a:buAutoNum type="arabicPeriod"/>
              <a:tabLst>
                <a:tab pos="374650" algn="l"/>
              </a:tabLst>
            </a:pPr>
            <a:r>
              <a:rPr sz="2100" dirty="0">
                <a:solidFill>
                  <a:srgbClr val="FFA50A"/>
                </a:solidFill>
                <a:latin typeface="Amasis MT Pro" panose="02040504050005020304" pitchFamily="18" charset="0"/>
                <a:cs typeface="Arial MT"/>
              </a:rPr>
              <a:t>Used</a:t>
            </a:r>
            <a:r>
              <a:rPr sz="2100" spc="-35" dirty="0">
                <a:solidFill>
                  <a:srgbClr val="FFA50A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to</a:t>
            </a:r>
            <a:r>
              <a:rPr sz="2100" spc="-3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create</a:t>
            </a:r>
            <a:r>
              <a:rPr sz="2100" spc="-3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single</a:t>
            </a:r>
            <a:r>
              <a:rPr sz="2100" spc="-30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spc="-20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page </a:t>
            </a:r>
            <a:r>
              <a:rPr sz="2100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application</a:t>
            </a:r>
            <a:r>
              <a:rPr sz="2100" spc="-50" dirty="0">
                <a:solidFill>
                  <a:srgbClr val="02FF00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(page</a:t>
            </a:r>
            <a:r>
              <a:rPr sz="2100" spc="-45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does</a:t>
            </a:r>
            <a:r>
              <a:rPr sz="2100" spc="-4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not</a:t>
            </a:r>
            <a:r>
              <a:rPr sz="2100" spc="-35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masis MT Pro" panose="02040504050005020304" pitchFamily="18" charset="0"/>
                <a:cs typeface="Arial MT"/>
              </a:rPr>
              <a:t>re-load).</a:t>
            </a:r>
            <a:endParaRPr sz="2100" dirty="0">
              <a:latin typeface="Amasis MT Pro" panose="02040504050005020304" pitchFamily="18" charset="0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239361"/>
            <a:ext cx="6988176" cy="755396"/>
          </a:xfrm>
          <a:prstGeom prst="rect">
            <a:avLst/>
          </a:prstGeom>
        </p:spPr>
        <p:txBody>
          <a:bodyPr vert="horz" wrap="square" lIns="0" tIns="102616" rIns="0" bIns="0" rtlCol="0">
            <a:spAutoFit/>
          </a:bodyPr>
          <a:lstStyle/>
          <a:p>
            <a:pPr marL="1748155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2FF00"/>
                </a:solidFill>
              </a:rPr>
              <a:t>1.</a:t>
            </a:r>
            <a:r>
              <a:rPr sz="3600" spc="-25" dirty="0">
                <a:solidFill>
                  <a:srgbClr val="02FF00"/>
                </a:solidFill>
              </a:rPr>
              <a:t> </a:t>
            </a:r>
            <a:r>
              <a:rPr sz="3600" dirty="0"/>
              <a:t>What</a:t>
            </a:r>
            <a:r>
              <a:rPr sz="3600" spc="-15" dirty="0"/>
              <a:t> </a:t>
            </a:r>
            <a:r>
              <a:rPr sz="3600" dirty="0">
                <a:solidFill>
                  <a:srgbClr val="FFFFFF"/>
                </a:solidFill>
              </a:rPr>
              <a:t>is</a:t>
            </a:r>
            <a:r>
              <a:rPr sz="3600" spc="-35" dirty="0">
                <a:solidFill>
                  <a:srgbClr val="FFFFFF"/>
                </a:solidFill>
              </a:rPr>
              <a:t> </a:t>
            </a:r>
            <a:r>
              <a:rPr sz="3600" spc="-10" dirty="0">
                <a:solidFill>
                  <a:srgbClr val="02FF00"/>
                </a:solidFill>
              </a:rPr>
              <a:t>React</a:t>
            </a:r>
            <a:endParaRPr sz="36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E9DB1D3-5ED1-1D48-37A4-ACDC38882F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 t="21429" r="5102" b="7143"/>
          <a:stretch>
            <a:fillRect/>
          </a:stretch>
        </p:blipFill>
        <p:spPr bwMode="auto">
          <a:xfrm>
            <a:off x="304800" y="1129441"/>
            <a:ext cx="3781241" cy="288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ACB2EF24-BD89-E076-FCB4-82931EFD947C}"/>
              </a:ext>
            </a:extLst>
          </p:cNvPr>
          <p:cNvPicPr/>
          <p:nvPr/>
        </p:nvPicPr>
        <p:blipFill>
          <a:blip r:embed="rId3" cstate="print"/>
          <a:srcRect b="20203"/>
          <a:stretch>
            <a:fillRect/>
          </a:stretch>
        </p:blipFill>
        <p:spPr>
          <a:xfrm>
            <a:off x="5791200" y="346456"/>
            <a:ext cx="678229" cy="5412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100075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42439">
              <a:lnSpc>
                <a:spcPct val="100000"/>
              </a:lnSpc>
              <a:spcBef>
                <a:spcPts val="100"/>
              </a:spcBef>
            </a:pPr>
            <a:r>
              <a:rPr sz="3900" dirty="0">
                <a:solidFill>
                  <a:srgbClr val="FFFFFF"/>
                </a:solidFill>
              </a:rPr>
              <a:t>7.</a:t>
            </a:r>
            <a:r>
              <a:rPr sz="3900" spc="20" dirty="0">
                <a:solidFill>
                  <a:srgbClr val="FFFFFF"/>
                </a:solidFill>
              </a:rPr>
              <a:t> </a:t>
            </a:r>
            <a:r>
              <a:rPr sz="3900" dirty="0">
                <a:solidFill>
                  <a:srgbClr val="FFFFFF"/>
                </a:solidFill>
              </a:rPr>
              <a:t>What</a:t>
            </a:r>
            <a:r>
              <a:rPr sz="3900" spc="30" dirty="0">
                <a:solidFill>
                  <a:srgbClr val="FFFFFF"/>
                </a:solidFill>
              </a:rPr>
              <a:t> </a:t>
            </a:r>
            <a:r>
              <a:rPr sz="3900" dirty="0">
                <a:solidFill>
                  <a:srgbClr val="FFFFFF"/>
                </a:solidFill>
              </a:rPr>
              <a:t>is</a:t>
            </a:r>
            <a:r>
              <a:rPr sz="3900" spc="25" dirty="0">
                <a:solidFill>
                  <a:srgbClr val="FFFFFF"/>
                </a:solidFill>
              </a:rPr>
              <a:t> </a:t>
            </a:r>
            <a:r>
              <a:rPr sz="3900" spc="-25" dirty="0"/>
              <a:t>IDE</a:t>
            </a:r>
            <a:endParaRPr sz="3900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985837"/>
            <a:ext cx="3604260" cy="335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0" marR="314325" indent="-349250">
              <a:lnSpc>
                <a:spcPct val="113700"/>
              </a:lnSpc>
              <a:spcBef>
                <a:spcPts val="100"/>
              </a:spcBef>
              <a:buClr>
                <a:srgbClr val="FFFFFF"/>
              </a:buClr>
              <a:buAutoNum type="arabicPeriod"/>
              <a:tabLst>
                <a:tab pos="361950" algn="l"/>
              </a:tabLst>
            </a:pPr>
            <a:r>
              <a:rPr sz="1900" dirty="0">
                <a:solidFill>
                  <a:srgbClr val="FFA50A"/>
                </a:solidFill>
                <a:latin typeface="Arial MT"/>
                <a:cs typeface="Arial MT"/>
              </a:rPr>
              <a:t>IDE</a:t>
            </a:r>
            <a:r>
              <a:rPr sz="19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stands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00FF00"/>
                </a:solidFill>
                <a:latin typeface="Arial MT"/>
                <a:cs typeface="Arial MT"/>
              </a:rPr>
              <a:t>Integrated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Development</a:t>
            </a:r>
            <a:r>
              <a:rPr sz="1900" spc="-9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00FF00"/>
                </a:solidFill>
                <a:latin typeface="Arial MT"/>
                <a:cs typeface="Arial MT"/>
              </a:rPr>
              <a:t>Environment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900" dirty="0">
              <a:latin typeface="Arial MT"/>
              <a:cs typeface="Arial MT"/>
            </a:endParaRPr>
          </a:p>
          <a:p>
            <a:pPr marL="361950" marR="678815" indent="-349250">
              <a:lnSpc>
                <a:spcPts val="2620"/>
              </a:lnSpc>
              <a:spcBef>
                <a:spcPts val="114"/>
              </a:spcBef>
              <a:buAutoNum type="arabicPeriod"/>
              <a:tabLst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Software</a:t>
            </a:r>
            <a:r>
              <a:rPr sz="19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suite</a:t>
            </a:r>
            <a:r>
              <a:rPr sz="19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that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consolidates</a:t>
            </a:r>
            <a:r>
              <a:rPr sz="19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basic</a:t>
            </a:r>
            <a:r>
              <a:rPr sz="19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tools</a:t>
            </a:r>
            <a:endParaRPr sz="1900" dirty="0">
              <a:latin typeface="Arial MT"/>
              <a:cs typeface="Arial MT"/>
            </a:endParaRPr>
          </a:p>
          <a:p>
            <a:pPr marL="361950" marR="1014094">
              <a:lnSpc>
                <a:spcPts val="2620"/>
              </a:lnSpc>
              <a:spcBef>
                <a:spcPts val="65"/>
              </a:spcBef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required</a:t>
            </a:r>
            <a:r>
              <a:rPr sz="1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9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00FF00"/>
                </a:solidFill>
                <a:latin typeface="Arial MT"/>
                <a:cs typeface="Arial MT"/>
              </a:rPr>
              <a:t>software development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900" dirty="0">
              <a:latin typeface="Arial MT"/>
              <a:cs typeface="Arial MT"/>
            </a:endParaRPr>
          </a:p>
          <a:p>
            <a:pPr marL="361315" indent="-348615">
              <a:lnSpc>
                <a:spcPct val="100000"/>
              </a:lnSpc>
              <a:spcBef>
                <a:spcPts val="160"/>
              </a:spcBef>
              <a:buAutoNum type="arabicPeriod" startAt="3"/>
              <a:tabLst>
                <a:tab pos="361315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Central</a:t>
            </a:r>
            <a:r>
              <a:rPr sz="1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hub</a:t>
            </a:r>
            <a:r>
              <a:rPr sz="1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9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A50A"/>
                </a:solidFill>
                <a:latin typeface="Arial MT"/>
                <a:cs typeface="Arial MT"/>
              </a:rPr>
              <a:t>coding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9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finding</a:t>
            </a:r>
            <a:endParaRPr sz="1900" dirty="0">
              <a:latin typeface="Arial MT"/>
              <a:cs typeface="Arial MT"/>
            </a:endParaRPr>
          </a:p>
          <a:p>
            <a:pPr marL="361950">
              <a:lnSpc>
                <a:spcPct val="100000"/>
              </a:lnSpc>
              <a:spcBef>
                <a:spcPts val="315"/>
              </a:spcBef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problems,</a:t>
            </a:r>
            <a:r>
              <a:rPr sz="19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testing.</a:t>
            </a:r>
            <a:endParaRPr sz="1900" dirty="0">
              <a:latin typeface="Arial MT"/>
              <a:cs typeface="Arial MT"/>
            </a:endParaRPr>
          </a:p>
          <a:p>
            <a:pPr marL="361950" marR="1014094" indent="-349250">
              <a:lnSpc>
                <a:spcPts val="2690"/>
              </a:lnSpc>
              <a:spcBef>
                <a:spcPts val="25"/>
              </a:spcBef>
              <a:buAutoNum type="arabicPeriod" startAt="4"/>
              <a:tabLst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Designed</a:t>
            </a:r>
            <a:r>
              <a:rPr sz="19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9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improve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developer</a:t>
            </a:r>
            <a:r>
              <a:rPr sz="1900" spc="-6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00FF00"/>
                </a:solidFill>
                <a:latin typeface="Arial MT"/>
                <a:cs typeface="Arial MT"/>
              </a:rPr>
              <a:t>efficiency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9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0" y="1047749"/>
            <a:ext cx="4730496" cy="32270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63754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6245">
              <a:lnSpc>
                <a:spcPct val="100000"/>
              </a:lnSpc>
              <a:spcBef>
                <a:spcPts val="100"/>
              </a:spcBef>
            </a:pPr>
            <a:r>
              <a:rPr sz="3900" dirty="0">
                <a:solidFill>
                  <a:srgbClr val="FFFFFF"/>
                </a:solidFill>
              </a:rPr>
              <a:t>7.</a:t>
            </a:r>
            <a:r>
              <a:rPr sz="3900" spc="5" dirty="0">
                <a:solidFill>
                  <a:srgbClr val="FFFFFF"/>
                </a:solidFill>
              </a:rPr>
              <a:t> </a:t>
            </a:r>
            <a:r>
              <a:rPr sz="3900" dirty="0">
                <a:solidFill>
                  <a:srgbClr val="FFFFFF"/>
                </a:solidFill>
              </a:rPr>
              <a:t>Need</a:t>
            </a:r>
            <a:r>
              <a:rPr sz="3900" spc="20" dirty="0">
                <a:solidFill>
                  <a:srgbClr val="FFFFFF"/>
                </a:solidFill>
              </a:rPr>
              <a:t> </a:t>
            </a:r>
            <a:r>
              <a:rPr sz="3900" dirty="0">
                <a:solidFill>
                  <a:srgbClr val="FFFFFF"/>
                </a:solidFill>
              </a:rPr>
              <a:t>of</a:t>
            </a:r>
            <a:r>
              <a:rPr sz="3900" spc="15" dirty="0">
                <a:solidFill>
                  <a:srgbClr val="FFFFFF"/>
                </a:solidFill>
              </a:rPr>
              <a:t> </a:t>
            </a:r>
            <a:r>
              <a:rPr sz="3900" spc="-25" dirty="0"/>
              <a:t>IDE</a:t>
            </a:r>
            <a:endParaRPr sz="3900" dirty="0"/>
          </a:p>
        </p:txBody>
      </p:sp>
      <p:sp>
        <p:nvSpPr>
          <p:cNvPr id="3" name="object 3"/>
          <p:cNvSpPr txBox="1"/>
          <p:nvPr/>
        </p:nvSpPr>
        <p:spPr>
          <a:xfrm>
            <a:off x="485674" y="930655"/>
            <a:ext cx="3614420" cy="3342004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74015" indent="-361315">
              <a:lnSpc>
                <a:spcPct val="100000"/>
              </a:lnSpc>
              <a:spcBef>
                <a:spcPts val="484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r>
              <a:rPr sz="2100" dirty="0">
                <a:solidFill>
                  <a:srgbClr val="FFA50A"/>
                </a:solidFill>
                <a:latin typeface="Arial MT"/>
                <a:cs typeface="Arial MT"/>
              </a:rPr>
              <a:t>Streamlines</a:t>
            </a:r>
            <a:r>
              <a:rPr sz="2100" spc="-1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development.</a:t>
            </a:r>
            <a:endParaRPr sz="2100" dirty="0">
              <a:latin typeface="Arial MT"/>
              <a:cs typeface="Arial MT"/>
            </a:endParaRPr>
          </a:p>
          <a:p>
            <a:pPr marL="374015" indent="-361315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</a:tabLst>
            </a:pP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Increases</a:t>
            </a:r>
            <a:r>
              <a:rPr sz="21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productivity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  <a:p>
            <a:pPr marL="374015" indent="-361315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r>
              <a:rPr sz="2100" dirty="0">
                <a:solidFill>
                  <a:srgbClr val="FFA50A"/>
                </a:solidFill>
                <a:latin typeface="Arial MT"/>
                <a:cs typeface="Arial MT"/>
              </a:rPr>
              <a:t>Simplifies</a:t>
            </a:r>
            <a:r>
              <a:rPr sz="2100" spc="-7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complex</a:t>
            </a:r>
            <a:r>
              <a:rPr sz="21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tasks.</a:t>
            </a:r>
            <a:endParaRPr sz="2100" dirty="0">
              <a:latin typeface="Arial MT"/>
              <a:cs typeface="Arial MT"/>
            </a:endParaRPr>
          </a:p>
          <a:p>
            <a:pPr marL="374015" indent="-361315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</a:tabLst>
            </a:pP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Offers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00FF00"/>
                </a:solidFill>
                <a:latin typeface="Arial MT"/>
                <a:cs typeface="Arial MT"/>
              </a:rPr>
              <a:t>unified</a:t>
            </a:r>
            <a:r>
              <a:rPr sz="2100" spc="-3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workspace.</a:t>
            </a:r>
            <a:endParaRPr sz="2100" dirty="0">
              <a:latin typeface="Arial MT"/>
              <a:cs typeface="Arial MT"/>
            </a:endParaRPr>
          </a:p>
          <a:p>
            <a:pPr marL="374015" indent="-361315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r>
              <a:rPr sz="2100" dirty="0">
                <a:solidFill>
                  <a:srgbClr val="FFA50A"/>
                </a:solidFill>
                <a:latin typeface="Arial MT"/>
                <a:cs typeface="Arial MT"/>
              </a:rPr>
              <a:t>IDE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Features</a:t>
            </a:r>
            <a:endParaRPr sz="2100" dirty="0">
              <a:latin typeface="Arial MT"/>
              <a:cs typeface="Arial MT"/>
            </a:endParaRPr>
          </a:p>
          <a:p>
            <a:pPr marL="831215" lvl="1" indent="-361315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831215" algn="l"/>
              </a:tabLst>
            </a:pP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Autocomplete</a:t>
            </a:r>
            <a:endParaRPr sz="2100" dirty="0">
              <a:latin typeface="Arial MT"/>
              <a:cs typeface="Arial MT"/>
            </a:endParaRPr>
          </a:p>
          <a:p>
            <a:pPr marL="831215" lvl="1" indent="-361315">
              <a:lnSpc>
                <a:spcPct val="100000"/>
              </a:lnSpc>
              <a:spcBef>
                <a:spcPts val="384"/>
              </a:spcBef>
              <a:buAutoNum type="arabicPeriod"/>
              <a:tabLst>
                <a:tab pos="831215" algn="l"/>
              </a:tabLst>
            </a:pP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Syntax</a:t>
            </a:r>
            <a:r>
              <a:rPr sz="2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Highlighting</a:t>
            </a:r>
            <a:endParaRPr sz="2100" dirty="0">
              <a:latin typeface="Arial MT"/>
              <a:cs typeface="Arial MT"/>
            </a:endParaRPr>
          </a:p>
          <a:p>
            <a:pPr marL="831215" lvl="1" indent="-361315">
              <a:lnSpc>
                <a:spcPct val="100000"/>
              </a:lnSpc>
              <a:spcBef>
                <a:spcPts val="380"/>
              </a:spcBef>
              <a:buClr>
                <a:srgbClr val="FFFFFF"/>
              </a:buClr>
              <a:buAutoNum type="arabicPeriod"/>
              <a:tabLst>
                <a:tab pos="831215" algn="l"/>
              </a:tabLst>
            </a:pPr>
            <a:r>
              <a:rPr sz="2100" dirty="0">
                <a:solidFill>
                  <a:srgbClr val="00FF00"/>
                </a:solidFill>
                <a:latin typeface="Arial MT"/>
                <a:cs typeface="Arial MT"/>
              </a:rPr>
              <a:t>Version</a:t>
            </a:r>
            <a:r>
              <a:rPr sz="2100" spc="-5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Control</a:t>
            </a:r>
            <a:endParaRPr sz="2100" dirty="0">
              <a:latin typeface="Arial MT"/>
              <a:cs typeface="Arial MT"/>
            </a:endParaRPr>
          </a:p>
          <a:p>
            <a:pPr marL="831215" lvl="1" indent="-361315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831215" algn="l"/>
              </a:tabLst>
            </a:pPr>
            <a:r>
              <a:rPr sz="2100" dirty="0">
                <a:solidFill>
                  <a:srgbClr val="00FF00"/>
                </a:solidFill>
                <a:latin typeface="Arial MT"/>
                <a:cs typeface="Arial MT"/>
              </a:rPr>
              <a:t>Error</a:t>
            </a:r>
            <a:r>
              <a:rPr sz="2100" spc="-3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Checking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rcRect b="5748"/>
          <a:stretch>
            <a:fillRect/>
          </a:stretch>
        </p:blipFill>
        <p:spPr>
          <a:xfrm>
            <a:off x="4724400" y="819150"/>
            <a:ext cx="4190365" cy="39494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047875" y="282563"/>
            <a:ext cx="504825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>
                <a:solidFill>
                  <a:srgbClr val="FFFFFF"/>
                </a:solidFill>
              </a:rPr>
              <a:t>7.</a:t>
            </a:r>
            <a:r>
              <a:rPr sz="3900" spc="30" dirty="0">
                <a:solidFill>
                  <a:srgbClr val="FFFFFF"/>
                </a:solidFill>
              </a:rPr>
              <a:t> </a:t>
            </a:r>
            <a:r>
              <a:rPr sz="3900" dirty="0"/>
              <a:t>Install</a:t>
            </a:r>
            <a:r>
              <a:rPr sz="3900" spc="35" dirty="0"/>
              <a:t> </a:t>
            </a:r>
            <a:r>
              <a:rPr sz="3900" dirty="0">
                <a:solidFill>
                  <a:srgbClr val="FFFFFF"/>
                </a:solidFill>
              </a:rPr>
              <a:t>latest</a:t>
            </a:r>
            <a:r>
              <a:rPr sz="3900" spc="40" dirty="0">
                <a:solidFill>
                  <a:srgbClr val="FFFFFF"/>
                </a:solidFill>
              </a:rPr>
              <a:t> </a:t>
            </a:r>
            <a:r>
              <a:rPr sz="3900" spc="-20" dirty="0">
                <a:solidFill>
                  <a:srgbClr val="02FF00"/>
                </a:solidFill>
              </a:rPr>
              <a:t>Node</a:t>
            </a:r>
            <a:endParaRPr sz="3900" dirty="0"/>
          </a:p>
        </p:txBody>
      </p:sp>
      <p:sp>
        <p:nvSpPr>
          <p:cNvPr id="3" name="object 3"/>
          <p:cNvSpPr txBox="1"/>
          <p:nvPr/>
        </p:nvSpPr>
        <p:spPr>
          <a:xfrm>
            <a:off x="1371600" y="2495550"/>
            <a:ext cx="2219325" cy="14234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Search</a:t>
            </a:r>
            <a:r>
              <a:rPr sz="3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endParaRPr lang="en-US" sz="3000" spc="-4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Download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endParaRPr lang="en-US" sz="3000" spc="-35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NodeJS</a:t>
            </a:r>
            <a:endParaRPr sz="3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410691"/>
            <a:ext cx="1577834" cy="965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E4CB03-B564-7A38-B8EF-C2749DF40C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491" y="1504628"/>
            <a:ext cx="4579171" cy="280514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265429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4710">
              <a:lnSpc>
                <a:spcPct val="100000"/>
              </a:lnSpc>
              <a:spcBef>
                <a:spcPts val="100"/>
              </a:spcBef>
            </a:pPr>
            <a:r>
              <a:rPr sz="3900" dirty="0">
                <a:solidFill>
                  <a:srgbClr val="FFFFFF"/>
                </a:solidFill>
              </a:rPr>
              <a:t>7.</a:t>
            </a:r>
            <a:r>
              <a:rPr sz="3900" spc="35" dirty="0">
                <a:solidFill>
                  <a:srgbClr val="FFFFFF"/>
                </a:solidFill>
              </a:rPr>
              <a:t> </a:t>
            </a:r>
            <a:r>
              <a:rPr sz="3900" dirty="0">
                <a:solidFill>
                  <a:srgbClr val="FFFFFF"/>
                </a:solidFill>
              </a:rPr>
              <a:t>Installation</a:t>
            </a:r>
            <a:r>
              <a:rPr sz="3900" spc="60" dirty="0">
                <a:solidFill>
                  <a:srgbClr val="FFFFFF"/>
                </a:solidFill>
              </a:rPr>
              <a:t> </a:t>
            </a:r>
            <a:r>
              <a:rPr sz="3900" dirty="0">
                <a:solidFill>
                  <a:srgbClr val="FFFFFF"/>
                </a:solidFill>
              </a:rPr>
              <a:t>&amp;</a:t>
            </a:r>
            <a:r>
              <a:rPr sz="3900" spc="60" dirty="0">
                <a:solidFill>
                  <a:srgbClr val="FFFFFF"/>
                </a:solidFill>
              </a:rPr>
              <a:t> </a:t>
            </a:r>
            <a:r>
              <a:rPr sz="3900" spc="-10" dirty="0"/>
              <a:t>Setup</a:t>
            </a:r>
            <a:endParaRPr sz="3900" dirty="0"/>
          </a:p>
        </p:txBody>
      </p:sp>
      <p:sp>
        <p:nvSpPr>
          <p:cNvPr id="3" name="object 3"/>
          <p:cNvSpPr txBox="1"/>
          <p:nvPr/>
        </p:nvSpPr>
        <p:spPr>
          <a:xfrm>
            <a:off x="1262270" y="1541136"/>
            <a:ext cx="4267200" cy="159082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605"/>
              </a:spcBef>
              <a:buClr>
                <a:srgbClr val="00FF00"/>
              </a:buClr>
              <a:buAutoNum type="arabicPeriod"/>
              <a:tabLst>
                <a:tab pos="431165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Search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VS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Code</a:t>
            </a:r>
            <a:endParaRPr sz="3000" dirty="0">
              <a:latin typeface="Arial MT"/>
              <a:cs typeface="Arial MT"/>
            </a:endParaRPr>
          </a:p>
          <a:p>
            <a:pPr marL="431165" indent="-418465">
              <a:lnSpc>
                <a:spcPct val="100000"/>
              </a:lnSpc>
              <a:spcBef>
                <a:spcPts val="500"/>
              </a:spcBef>
              <a:buClr>
                <a:srgbClr val="00FF00"/>
              </a:buClr>
              <a:buAutoNum type="arabicPeriod"/>
              <a:tabLst>
                <a:tab pos="431165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Keep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endParaRPr lang="en-US" sz="3000" spc="-2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  <a:buClr>
                <a:srgbClr val="00FF00"/>
              </a:buClr>
              <a:tabLst>
                <a:tab pos="431165" algn="l"/>
              </a:tabLst>
            </a:pPr>
            <a:r>
              <a:rPr lang="en-IN" sz="3000" spc="-2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3000" dirty="0">
                <a:solidFill>
                  <a:srgbClr val="02FF00"/>
                </a:solidFill>
                <a:latin typeface="Arial MT"/>
                <a:cs typeface="Arial MT"/>
              </a:rPr>
              <a:t>Software</a:t>
            </a:r>
            <a:r>
              <a:rPr sz="30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endParaRPr sz="3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2600" y="1384046"/>
            <a:ext cx="20574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16764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7375">
              <a:lnSpc>
                <a:spcPct val="100000"/>
              </a:lnSpc>
              <a:spcBef>
                <a:spcPts val="100"/>
              </a:spcBef>
            </a:pPr>
            <a:r>
              <a:rPr sz="3900" dirty="0">
                <a:solidFill>
                  <a:srgbClr val="FFFFFF"/>
                </a:solidFill>
              </a:rPr>
              <a:t>7.</a:t>
            </a:r>
            <a:r>
              <a:rPr sz="3900" spc="-15" dirty="0">
                <a:solidFill>
                  <a:srgbClr val="FFFFFF"/>
                </a:solidFill>
              </a:rPr>
              <a:t> </a:t>
            </a:r>
            <a:r>
              <a:rPr sz="3900" spc="-10" dirty="0"/>
              <a:t>VsCode</a:t>
            </a:r>
            <a:r>
              <a:rPr sz="3900" spc="-345" dirty="0"/>
              <a:t> </a:t>
            </a:r>
            <a:r>
              <a:rPr sz="2400" dirty="0">
                <a:solidFill>
                  <a:srgbClr val="FFFFFF"/>
                </a:solidFill>
              </a:rPr>
              <a:t>Extensions</a:t>
            </a:r>
            <a:r>
              <a:rPr sz="2400" spc="-25" dirty="0">
                <a:solidFill>
                  <a:srgbClr val="FFFFFF"/>
                </a:solidFill>
              </a:rPr>
              <a:t> </a:t>
            </a:r>
            <a:r>
              <a:rPr sz="2400" dirty="0">
                <a:solidFill>
                  <a:srgbClr val="FFFFFF"/>
                </a:solidFill>
              </a:rPr>
              <a:t>and</a:t>
            </a:r>
            <a:r>
              <a:rPr sz="2400" spc="-15" dirty="0">
                <a:solidFill>
                  <a:srgbClr val="FFFFFF"/>
                </a:solidFill>
              </a:rPr>
              <a:t> </a:t>
            </a:r>
            <a:r>
              <a:rPr sz="2400" spc="-10" dirty="0">
                <a:solidFill>
                  <a:srgbClr val="FFFFFF"/>
                </a:solidFill>
              </a:rPr>
              <a:t>Settings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762000" y="1276350"/>
            <a:ext cx="4844415" cy="211645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580"/>
              </a:spcBef>
              <a:buClr>
                <a:srgbClr val="00FF00"/>
              </a:buClr>
              <a:buAutoNum type="arabicPeriod"/>
              <a:tabLst>
                <a:tab pos="431165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Live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Live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Preview</a:t>
            </a:r>
            <a:endParaRPr sz="3000" dirty="0">
              <a:latin typeface="Arial MT"/>
              <a:cs typeface="Arial MT"/>
            </a:endParaRPr>
          </a:p>
          <a:p>
            <a:pPr marL="431165" indent="-418465">
              <a:lnSpc>
                <a:spcPct val="100000"/>
              </a:lnSpc>
              <a:spcBef>
                <a:spcPts val="480"/>
              </a:spcBef>
              <a:buClr>
                <a:srgbClr val="00FF00"/>
              </a:buClr>
              <a:buAutoNum type="arabicPeriod"/>
              <a:tabLst>
                <a:tab pos="431165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Prettier</a:t>
            </a:r>
            <a:r>
              <a:rPr sz="3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(Format</a:t>
            </a:r>
            <a:r>
              <a:rPr sz="3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Save)</a:t>
            </a:r>
            <a:endParaRPr sz="3000" dirty="0">
              <a:latin typeface="Arial MT"/>
              <a:cs typeface="Arial MT"/>
            </a:endParaRPr>
          </a:p>
          <a:p>
            <a:pPr marL="431165" indent="-418465">
              <a:lnSpc>
                <a:spcPct val="100000"/>
              </a:lnSpc>
              <a:spcBef>
                <a:spcPts val="600"/>
              </a:spcBef>
              <a:buClr>
                <a:srgbClr val="00FF00"/>
              </a:buClr>
              <a:buAutoNum type="arabicPeriod"/>
              <a:tabLst>
                <a:tab pos="431165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Line</a:t>
            </a:r>
            <a:r>
              <a:rPr sz="3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Wrap</a:t>
            </a:r>
            <a:endParaRPr sz="3000" dirty="0">
              <a:latin typeface="Arial MT"/>
              <a:cs typeface="Arial MT"/>
            </a:endParaRPr>
          </a:p>
          <a:p>
            <a:pPr marL="431165" indent="-418465">
              <a:lnSpc>
                <a:spcPct val="100000"/>
              </a:lnSpc>
              <a:spcBef>
                <a:spcPts val="500"/>
              </a:spcBef>
              <a:buClr>
                <a:srgbClr val="00FF00"/>
              </a:buClr>
              <a:buAutoNum type="arabicPeriod"/>
              <a:tabLst>
                <a:tab pos="431165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Tab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Size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3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6440" y="2647950"/>
            <a:ext cx="1203960" cy="12039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10400" y="1422654"/>
            <a:ext cx="1149096" cy="11490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180774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9325">
              <a:lnSpc>
                <a:spcPct val="100000"/>
              </a:lnSpc>
              <a:spcBef>
                <a:spcPts val="100"/>
              </a:spcBef>
            </a:pPr>
            <a:r>
              <a:rPr sz="3900" dirty="0">
                <a:solidFill>
                  <a:srgbClr val="FFFFFF"/>
                </a:solidFill>
              </a:rPr>
              <a:t>8.</a:t>
            </a:r>
            <a:r>
              <a:rPr sz="3900" spc="5" dirty="0">
                <a:solidFill>
                  <a:srgbClr val="FFFFFF"/>
                </a:solidFill>
              </a:rPr>
              <a:t> </a:t>
            </a:r>
            <a:r>
              <a:rPr sz="3900" dirty="0"/>
              <a:t>Create</a:t>
            </a:r>
            <a:r>
              <a:rPr sz="3900" spc="15" dirty="0"/>
              <a:t> </a:t>
            </a:r>
            <a:r>
              <a:rPr sz="3900" dirty="0">
                <a:solidFill>
                  <a:srgbClr val="FFFFFF"/>
                </a:solidFill>
              </a:rPr>
              <a:t>a</a:t>
            </a:r>
            <a:r>
              <a:rPr sz="3900" spc="20" dirty="0">
                <a:solidFill>
                  <a:srgbClr val="FFFFFF"/>
                </a:solidFill>
              </a:rPr>
              <a:t> </a:t>
            </a:r>
            <a:r>
              <a:rPr sz="3900" dirty="0">
                <a:solidFill>
                  <a:srgbClr val="02FF00"/>
                </a:solidFill>
              </a:rPr>
              <a:t>React</a:t>
            </a:r>
            <a:r>
              <a:rPr sz="3900" spc="20" dirty="0">
                <a:solidFill>
                  <a:srgbClr val="02FF00"/>
                </a:solidFill>
              </a:rPr>
              <a:t> </a:t>
            </a:r>
            <a:r>
              <a:rPr sz="3900" spc="-25" dirty="0">
                <a:solidFill>
                  <a:srgbClr val="02FF00"/>
                </a:solidFill>
              </a:rPr>
              <a:t>App</a:t>
            </a:r>
            <a:endParaRPr sz="39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0" y="1416326"/>
            <a:ext cx="2712185" cy="26279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0858" y="1428750"/>
            <a:ext cx="4921885" cy="2517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015" indent="-361315">
              <a:lnSpc>
                <a:spcPts val="2260"/>
              </a:lnSpc>
              <a:buClr>
                <a:srgbClr val="FFFFFF"/>
              </a:buClr>
              <a:buSzPct val="116666"/>
              <a:buAutoNum type="arabicPeriod"/>
              <a:tabLst>
                <a:tab pos="374015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Official</a:t>
            </a:r>
            <a:r>
              <a:rPr sz="20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tool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CRA(Create</a:t>
            </a:r>
            <a:r>
              <a:rPr sz="20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React</a:t>
            </a:r>
            <a:r>
              <a:rPr sz="20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02FF00"/>
                </a:solidFill>
                <a:latin typeface="Arial MT"/>
                <a:cs typeface="Arial MT"/>
              </a:rPr>
              <a:t>APP)</a:t>
            </a:r>
            <a:endParaRPr sz="2000" dirty="0">
              <a:latin typeface="Arial MT"/>
              <a:cs typeface="Arial MT"/>
            </a:endParaRPr>
          </a:p>
          <a:p>
            <a:pPr marL="374015" indent="-361315">
              <a:lnSpc>
                <a:spcPts val="2450"/>
              </a:lnSpc>
              <a:buClr>
                <a:srgbClr val="FFFFFF"/>
              </a:buClr>
              <a:buSzPct val="116666"/>
              <a:buAutoNum type="arabicPeriod"/>
              <a:tabLst>
                <a:tab pos="374015" algn="l"/>
              </a:tabLst>
            </a:pP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Vite</a:t>
            </a:r>
            <a:r>
              <a:rPr sz="20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modern</a:t>
            </a:r>
            <a:r>
              <a:rPr sz="20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tool</a:t>
            </a:r>
            <a:r>
              <a:rPr sz="2000" spc="-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React</a:t>
            </a:r>
            <a:r>
              <a:rPr sz="20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Project.</a:t>
            </a:r>
            <a:endParaRPr sz="2000" dirty="0">
              <a:latin typeface="Arial MT"/>
              <a:cs typeface="Arial MT"/>
            </a:endParaRPr>
          </a:p>
          <a:p>
            <a:pPr marL="374015" indent="-361315">
              <a:lnSpc>
                <a:spcPts val="2495"/>
              </a:lnSpc>
              <a:buClr>
                <a:srgbClr val="FFFFFF"/>
              </a:buClr>
              <a:buSzPct val="116666"/>
              <a:buAutoNum type="arabicPeriod"/>
              <a:tabLst>
                <a:tab pos="374015" algn="l"/>
              </a:tabLst>
            </a:pP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Vite</a:t>
            </a:r>
            <a:r>
              <a:rPr sz="20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produces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Quick</a:t>
            </a:r>
            <a:r>
              <a:rPr sz="20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and</a:t>
            </a:r>
            <a:r>
              <a:rPr sz="20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Small</a:t>
            </a:r>
            <a:r>
              <a:rPr sz="20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bundle</a:t>
            </a:r>
            <a:r>
              <a:rPr sz="20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A50A"/>
                </a:solidFill>
                <a:latin typeface="Arial MT"/>
                <a:cs typeface="Arial MT"/>
              </a:rPr>
              <a:t>size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000" dirty="0">
              <a:latin typeface="Arial MT"/>
              <a:cs typeface="Arial MT"/>
            </a:endParaRPr>
          </a:p>
          <a:p>
            <a:pPr marL="374015" indent="-361315">
              <a:lnSpc>
                <a:spcPts val="2495"/>
              </a:lnSpc>
              <a:buClr>
                <a:srgbClr val="FFFFFF"/>
              </a:buClr>
              <a:buSzPct val="116666"/>
              <a:buAutoNum type="arabicPeriod"/>
              <a:tabLst>
                <a:tab pos="374015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Vite:</a:t>
            </a:r>
            <a:r>
              <a:rPr sz="20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Use</a:t>
            </a:r>
            <a:r>
              <a:rPr sz="20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i="1" dirty="0">
                <a:solidFill>
                  <a:srgbClr val="02FF00"/>
                </a:solidFill>
                <a:latin typeface="Arial"/>
                <a:cs typeface="Arial"/>
              </a:rPr>
              <a:t>npm</a:t>
            </a:r>
            <a:r>
              <a:rPr sz="2000" i="1" spc="-15" dirty="0">
                <a:solidFill>
                  <a:srgbClr val="02FF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2FF00"/>
                </a:solidFill>
                <a:latin typeface="Arial"/>
                <a:cs typeface="Arial"/>
              </a:rPr>
              <a:t>run</a:t>
            </a:r>
            <a:r>
              <a:rPr sz="2000" i="1" spc="-15" dirty="0">
                <a:solidFill>
                  <a:srgbClr val="02FF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2FF00"/>
                </a:solidFill>
                <a:latin typeface="Arial"/>
                <a:cs typeface="Arial"/>
              </a:rPr>
              <a:t>dev</a:t>
            </a:r>
            <a:r>
              <a:rPr sz="2000" i="1" spc="-20" dirty="0">
                <a:solidFill>
                  <a:srgbClr val="02FF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dev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server.</a:t>
            </a:r>
            <a:endParaRPr sz="2000" dirty="0">
              <a:latin typeface="Arial MT"/>
              <a:cs typeface="Arial MT"/>
            </a:endParaRPr>
          </a:p>
          <a:p>
            <a:pPr marL="374015" indent="-361315">
              <a:lnSpc>
                <a:spcPts val="2510"/>
              </a:lnSpc>
              <a:buClr>
                <a:srgbClr val="FFFFFF"/>
              </a:buClr>
              <a:buSzPct val="116666"/>
              <a:buAutoNum type="arabicPeriod"/>
              <a:tabLst>
                <a:tab pos="374015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Use</a:t>
            </a:r>
            <a:r>
              <a:rPr sz="20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i="1" dirty="0">
                <a:solidFill>
                  <a:srgbClr val="02FF00"/>
                </a:solidFill>
                <a:latin typeface="Arial"/>
                <a:cs typeface="Arial"/>
              </a:rPr>
              <a:t>npm</a:t>
            </a:r>
            <a:r>
              <a:rPr sz="2000" i="1" spc="-15" dirty="0">
                <a:solidFill>
                  <a:srgbClr val="02FF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2FF00"/>
                </a:solidFill>
                <a:latin typeface="Arial"/>
                <a:cs typeface="Arial"/>
              </a:rPr>
              <a:t>start</a:t>
            </a:r>
            <a:r>
              <a:rPr sz="2000" i="1" spc="-15" dirty="0">
                <a:solidFill>
                  <a:srgbClr val="02FF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A50A"/>
                </a:solidFill>
                <a:latin typeface="Arial MT"/>
                <a:cs typeface="Arial MT"/>
              </a:rPr>
              <a:t>CRA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0176" y="106654"/>
            <a:ext cx="1035472" cy="895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6010">
              <a:lnSpc>
                <a:spcPct val="100000"/>
              </a:lnSpc>
              <a:spcBef>
                <a:spcPts val="100"/>
              </a:spcBef>
            </a:pPr>
            <a:r>
              <a:rPr sz="3900" dirty="0">
                <a:solidFill>
                  <a:srgbClr val="FFFFFF"/>
                </a:solidFill>
              </a:rPr>
              <a:t>9.</a:t>
            </a:r>
            <a:r>
              <a:rPr sz="3900" spc="30" dirty="0">
                <a:solidFill>
                  <a:srgbClr val="FFFFFF"/>
                </a:solidFill>
              </a:rPr>
              <a:t> </a:t>
            </a:r>
            <a:r>
              <a:rPr sz="3900" dirty="0"/>
              <a:t>Project</a:t>
            </a:r>
            <a:r>
              <a:rPr sz="3900" spc="50" dirty="0"/>
              <a:t> </a:t>
            </a:r>
            <a:r>
              <a:rPr sz="3900" spc="-10" dirty="0">
                <a:solidFill>
                  <a:srgbClr val="02FF00"/>
                </a:solidFill>
              </a:rPr>
              <a:t>Structure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139391" y="843788"/>
            <a:ext cx="5914390" cy="3773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015" indent="-361315">
              <a:lnSpc>
                <a:spcPts val="2260"/>
              </a:lnSpc>
              <a:buClr>
                <a:srgbClr val="FFFFFF"/>
              </a:buClr>
              <a:buSzPct val="116666"/>
              <a:buAutoNum type="arabicPeriod"/>
              <a:tabLst>
                <a:tab pos="374015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node_modules/</a:t>
            </a:r>
            <a:r>
              <a:rPr sz="18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installed</a:t>
            </a:r>
            <a:r>
              <a:rPr sz="18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node</a:t>
            </a:r>
            <a:r>
              <a:rPr sz="18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A50A"/>
                </a:solidFill>
                <a:latin typeface="Arial MT"/>
                <a:cs typeface="Arial MT"/>
              </a:rPr>
              <a:t>packages</a:t>
            </a:r>
            <a:endParaRPr sz="1800">
              <a:latin typeface="Arial MT"/>
              <a:cs typeface="Arial MT"/>
            </a:endParaRPr>
          </a:p>
          <a:p>
            <a:pPr marL="374650" marR="801370" indent="-361950">
              <a:lnSpc>
                <a:spcPts val="2500"/>
              </a:lnSpc>
              <a:spcBef>
                <a:spcPts val="40"/>
              </a:spcBef>
              <a:buClr>
                <a:srgbClr val="FFFFFF"/>
              </a:buClr>
              <a:buSzPct val="116666"/>
              <a:buAutoNum type="arabicPeriod"/>
              <a:tabLst>
                <a:tab pos="374650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public/</a:t>
            </a:r>
            <a:r>
              <a:rPr sz="18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Directory: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Contains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static</a:t>
            </a:r>
            <a:r>
              <a:rPr sz="18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files</a:t>
            </a:r>
            <a:r>
              <a:rPr sz="18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don't change.</a:t>
            </a:r>
            <a:endParaRPr sz="1800">
              <a:latin typeface="Arial MT"/>
              <a:cs typeface="Arial MT"/>
            </a:endParaRPr>
          </a:p>
          <a:p>
            <a:pPr marL="374015" indent="-361315">
              <a:lnSpc>
                <a:spcPts val="2400"/>
              </a:lnSpc>
              <a:buClr>
                <a:srgbClr val="FFFFFF"/>
              </a:buClr>
              <a:buSzPct val="116666"/>
              <a:buAutoNum type="arabicPeriod"/>
              <a:tabLst>
                <a:tab pos="374015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src/</a:t>
            </a:r>
            <a:r>
              <a:rPr sz="18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Directory: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Main</a:t>
            </a:r>
            <a:r>
              <a:rPr sz="18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folder</a:t>
            </a:r>
            <a:r>
              <a:rPr sz="18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React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A50A"/>
                </a:solidFill>
                <a:latin typeface="Arial MT"/>
                <a:cs typeface="Arial MT"/>
              </a:rPr>
              <a:t>code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719455" marR="5080" lvl="1" indent="-361950">
              <a:lnSpc>
                <a:spcPts val="2500"/>
              </a:lnSpc>
              <a:spcBef>
                <a:spcPts val="85"/>
              </a:spcBef>
              <a:buClr>
                <a:srgbClr val="FFFFFF"/>
              </a:buClr>
              <a:buSzPct val="116666"/>
              <a:buAutoNum type="arabicPeriod"/>
              <a:tabLst>
                <a:tab pos="719455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components/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Reusable</a:t>
            </a:r>
            <a:r>
              <a:rPr sz="18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parts</a:t>
            </a:r>
            <a:r>
              <a:rPr sz="18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UI,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buttons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headers.</a:t>
            </a:r>
            <a:endParaRPr sz="1800">
              <a:latin typeface="Arial MT"/>
              <a:cs typeface="Arial MT"/>
            </a:endParaRPr>
          </a:p>
          <a:p>
            <a:pPr marL="718820" lvl="1" indent="-361315">
              <a:lnSpc>
                <a:spcPts val="2425"/>
              </a:lnSpc>
              <a:buClr>
                <a:srgbClr val="FFFFFF"/>
              </a:buClr>
              <a:buSzPct val="116666"/>
              <a:buAutoNum type="arabicPeriod"/>
              <a:tabLst>
                <a:tab pos="718820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assets/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Images,</a:t>
            </a:r>
            <a:r>
              <a:rPr sz="18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fonts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static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files.</a:t>
            </a:r>
            <a:endParaRPr sz="1800">
              <a:latin typeface="Arial MT"/>
              <a:cs typeface="Arial MT"/>
            </a:endParaRPr>
          </a:p>
          <a:p>
            <a:pPr marL="718820" lvl="1" indent="-361315">
              <a:lnSpc>
                <a:spcPts val="2450"/>
              </a:lnSpc>
              <a:buClr>
                <a:srgbClr val="FFFFFF"/>
              </a:buClr>
              <a:buSzPct val="116666"/>
              <a:buAutoNum type="arabicPeriod"/>
              <a:tabLst>
                <a:tab pos="718820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styles/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CSS</a:t>
            </a:r>
            <a:r>
              <a:rPr sz="18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stylesheets.</a:t>
            </a:r>
            <a:endParaRPr sz="1800">
              <a:latin typeface="Arial MT"/>
              <a:cs typeface="Arial MT"/>
            </a:endParaRPr>
          </a:p>
          <a:p>
            <a:pPr marL="374650" marR="273050" lvl="1" indent="-361950">
              <a:lnSpc>
                <a:spcPts val="2500"/>
              </a:lnSpc>
              <a:spcBef>
                <a:spcPts val="40"/>
              </a:spcBef>
              <a:buClr>
                <a:srgbClr val="FFFFFF"/>
              </a:buClr>
              <a:buSzPct val="116666"/>
              <a:buAutoNum type="arabicPeriod"/>
              <a:tabLst>
                <a:tab pos="374650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package.json</a:t>
            </a:r>
            <a:r>
              <a:rPr sz="18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contains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information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project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name,</a:t>
            </a:r>
            <a:r>
              <a:rPr sz="18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version,</a:t>
            </a:r>
            <a:r>
              <a:rPr sz="18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dependencies</a:t>
            </a:r>
            <a:r>
              <a:rPr sz="18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react packages.</a:t>
            </a:r>
            <a:endParaRPr sz="1800">
              <a:latin typeface="Arial MT"/>
              <a:cs typeface="Arial MT"/>
            </a:endParaRPr>
          </a:p>
          <a:p>
            <a:pPr marL="374015" lvl="1" indent="-361315">
              <a:lnSpc>
                <a:spcPts val="2410"/>
              </a:lnSpc>
              <a:buClr>
                <a:srgbClr val="FFFFFF"/>
              </a:buClr>
              <a:buSzPct val="116666"/>
              <a:buAutoNum type="arabicPeriod"/>
              <a:tabLst>
                <a:tab pos="374015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vite.config.js</a:t>
            </a:r>
            <a:r>
              <a:rPr sz="18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contains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vite</a:t>
            </a:r>
            <a:r>
              <a:rPr sz="18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A50A"/>
                </a:solidFill>
                <a:latin typeface="Arial MT"/>
                <a:cs typeface="Arial MT"/>
              </a:rPr>
              <a:t>config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0218" y="655590"/>
            <a:ext cx="2650783" cy="434503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14577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8420">
              <a:lnSpc>
                <a:spcPct val="100000"/>
              </a:lnSpc>
              <a:spcBef>
                <a:spcPts val="100"/>
              </a:spcBef>
            </a:pPr>
            <a:r>
              <a:rPr sz="3900" dirty="0">
                <a:solidFill>
                  <a:srgbClr val="02FF00"/>
                </a:solidFill>
              </a:rPr>
              <a:t>10.</a:t>
            </a:r>
            <a:r>
              <a:rPr sz="3900" spc="25" dirty="0">
                <a:solidFill>
                  <a:srgbClr val="02FF00"/>
                </a:solidFill>
              </a:rPr>
              <a:t> </a:t>
            </a:r>
            <a:r>
              <a:rPr sz="3900" dirty="0"/>
              <a:t>File</a:t>
            </a:r>
            <a:r>
              <a:rPr sz="3900" spc="40" dirty="0"/>
              <a:t> </a:t>
            </a:r>
            <a:r>
              <a:rPr sz="3900" spc="-10" dirty="0">
                <a:solidFill>
                  <a:srgbClr val="02FF00"/>
                </a:solidFill>
              </a:rPr>
              <a:t>Extensions</a:t>
            </a:r>
            <a:endParaRPr sz="3900" dirty="0"/>
          </a:p>
        </p:txBody>
      </p:sp>
      <p:sp>
        <p:nvSpPr>
          <p:cNvPr id="3" name="object 3"/>
          <p:cNvSpPr txBox="1"/>
          <p:nvPr/>
        </p:nvSpPr>
        <p:spPr>
          <a:xfrm>
            <a:off x="199375" y="1055115"/>
            <a:ext cx="513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FFA50A"/>
                </a:solidFill>
                <a:latin typeface="Arial MT"/>
                <a:cs typeface="Arial MT"/>
              </a:rPr>
              <a:t>.JS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5449" y="1537715"/>
            <a:ext cx="2971165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5440" indent="-345440">
              <a:lnSpc>
                <a:spcPct val="100000"/>
              </a:lnSpc>
              <a:spcBef>
                <a:spcPts val="100"/>
              </a:spcBef>
              <a:buSzPct val="135714"/>
              <a:buChar char="•"/>
              <a:tabLst>
                <a:tab pos="345440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Stands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JavaScript</a:t>
            </a:r>
            <a:endParaRPr sz="1400">
              <a:latin typeface="Arial MT"/>
              <a:cs typeface="Arial MT"/>
            </a:endParaRPr>
          </a:p>
          <a:p>
            <a:pPr marL="345440" indent="-345440">
              <a:lnSpc>
                <a:spcPct val="100000"/>
              </a:lnSpc>
              <a:spcBef>
                <a:spcPts val="240"/>
              </a:spcBef>
              <a:buSzPct val="135714"/>
              <a:buChar char="•"/>
              <a:tabLst>
                <a:tab pos="345440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Contains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regular</a:t>
            </a:r>
            <a:r>
              <a:rPr sz="14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JavaScript</a:t>
            </a:r>
            <a:r>
              <a:rPr sz="14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endParaRPr sz="1400">
              <a:latin typeface="Arial MT"/>
              <a:cs typeface="Arial MT"/>
            </a:endParaRPr>
          </a:p>
          <a:p>
            <a:pPr marL="346075" marR="548005" indent="-346075">
              <a:lnSpc>
                <a:spcPct val="112900"/>
              </a:lnSpc>
              <a:spcBef>
                <a:spcPts val="95"/>
              </a:spcBef>
              <a:buSzPct val="135714"/>
              <a:buChar char="•"/>
              <a:tabLst>
                <a:tab pos="346075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general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logic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components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9375" y="2529332"/>
            <a:ext cx="643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A50A"/>
                </a:solidFill>
                <a:latin typeface="Arial MT"/>
                <a:cs typeface="Arial MT"/>
              </a:rPr>
              <a:t>.JSX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449" y="2948939"/>
            <a:ext cx="3258185" cy="1217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5440" indent="-345440">
              <a:lnSpc>
                <a:spcPct val="100000"/>
              </a:lnSpc>
              <a:spcBef>
                <a:spcPts val="100"/>
              </a:spcBef>
              <a:buSzPct val="135714"/>
              <a:buChar char="•"/>
              <a:tabLst>
                <a:tab pos="345440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Stands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JavaScript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XML</a:t>
            </a:r>
            <a:endParaRPr sz="1400" dirty="0">
              <a:latin typeface="Arial MT"/>
              <a:cs typeface="Arial MT"/>
            </a:endParaRPr>
          </a:p>
          <a:p>
            <a:pPr marL="346075" marR="5080" indent="-346075">
              <a:lnSpc>
                <a:spcPct val="112900"/>
              </a:lnSpc>
              <a:buSzPct val="135714"/>
              <a:buChar char="•"/>
              <a:tabLst>
                <a:tab pos="346075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Combines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JavaScript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with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HTML-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like tags</a:t>
            </a:r>
            <a:endParaRPr sz="1400" dirty="0">
              <a:latin typeface="Arial MT"/>
              <a:cs typeface="Arial MT"/>
            </a:endParaRPr>
          </a:p>
          <a:p>
            <a:pPr marL="346075" marR="715645" indent="-346075">
              <a:lnSpc>
                <a:spcPts val="2020"/>
              </a:lnSpc>
              <a:buSzPct val="135714"/>
              <a:buChar char="•"/>
              <a:tabLst>
                <a:tab pos="346075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Makes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easier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design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UI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components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0" y="1190913"/>
            <a:ext cx="4832927" cy="297532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139766"/>
            <a:ext cx="748389" cy="62461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448" y="983996"/>
            <a:ext cx="4262755" cy="3355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A50A"/>
                </a:solidFill>
                <a:latin typeface="Arial MT"/>
                <a:cs typeface="Arial MT"/>
              </a:rPr>
              <a:t>Class</a:t>
            </a:r>
            <a:r>
              <a:rPr sz="2400" spc="-4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A50A"/>
                </a:solidFill>
                <a:latin typeface="Arial MT"/>
                <a:cs typeface="Arial MT"/>
              </a:rPr>
              <a:t>Components</a:t>
            </a:r>
            <a:endParaRPr sz="2400" dirty="0">
              <a:latin typeface="Arial MT"/>
              <a:cs typeface="Arial MT"/>
            </a:endParaRPr>
          </a:p>
          <a:p>
            <a:pPr marL="363220" indent="-179705">
              <a:lnSpc>
                <a:spcPct val="100000"/>
              </a:lnSpc>
              <a:spcBef>
                <a:spcPts val="405"/>
              </a:spcBef>
              <a:buClr>
                <a:srgbClr val="FFA50A"/>
              </a:buClr>
              <a:buSzPct val="116666"/>
              <a:buChar char="•"/>
              <a:tabLst>
                <a:tab pos="363220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Stateful:</a:t>
            </a:r>
            <a:r>
              <a:rPr sz="18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manage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state.</a:t>
            </a:r>
            <a:endParaRPr sz="1800" dirty="0">
              <a:latin typeface="Arial MT"/>
              <a:cs typeface="Arial MT"/>
            </a:endParaRPr>
          </a:p>
          <a:p>
            <a:pPr marL="363220" indent="-179705">
              <a:lnSpc>
                <a:spcPct val="100000"/>
              </a:lnSpc>
              <a:spcBef>
                <a:spcPts val="360"/>
              </a:spcBef>
              <a:buClr>
                <a:srgbClr val="FFA50A"/>
              </a:buClr>
              <a:buSzPct val="116666"/>
              <a:buChar char="•"/>
              <a:tabLst>
                <a:tab pos="363220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Lifecycle:</a:t>
            </a:r>
            <a:r>
              <a:rPr sz="18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Access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lifecycle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methods.</a:t>
            </a:r>
            <a:endParaRPr sz="1800" dirty="0">
              <a:latin typeface="Arial MT"/>
              <a:cs typeface="Arial MT"/>
            </a:endParaRPr>
          </a:p>
          <a:p>
            <a:pPr marL="363220" indent="-179705">
              <a:lnSpc>
                <a:spcPct val="100000"/>
              </a:lnSpc>
              <a:spcBef>
                <a:spcPts val="240"/>
              </a:spcBef>
              <a:buClr>
                <a:srgbClr val="FFA50A"/>
              </a:buClr>
              <a:buSzPct val="116666"/>
              <a:buChar char="•"/>
              <a:tabLst>
                <a:tab pos="363220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Verbose:</a:t>
            </a:r>
            <a:r>
              <a:rPr sz="1800" spc="-5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boilerplate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code.</a:t>
            </a:r>
            <a:endParaRPr sz="1800" dirty="0">
              <a:latin typeface="Arial MT"/>
              <a:cs typeface="Arial MT"/>
            </a:endParaRPr>
          </a:p>
          <a:p>
            <a:pPr marL="363220" indent="-179705">
              <a:lnSpc>
                <a:spcPct val="100000"/>
              </a:lnSpc>
              <a:spcBef>
                <a:spcPts val="335"/>
              </a:spcBef>
              <a:buClr>
                <a:srgbClr val="FFA50A"/>
              </a:buClr>
              <a:buSzPct val="116666"/>
              <a:buChar char="•"/>
              <a:tabLst>
                <a:tab pos="36322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Preferred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anymore.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400" dirty="0">
                <a:solidFill>
                  <a:srgbClr val="FFA50A"/>
                </a:solidFill>
                <a:latin typeface="Arial MT"/>
                <a:cs typeface="Arial MT"/>
              </a:rPr>
              <a:t>Functional</a:t>
            </a:r>
            <a:r>
              <a:rPr sz="2400" spc="-9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A50A"/>
                </a:solidFill>
                <a:latin typeface="Arial MT"/>
                <a:cs typeface="Arial MT"/>
              </a:rPr>
              <a:t>Components</a:t>
            </a:r>
            <a:endParaRPr sz="2400" dirty="0">
              <a:latin typeface="Arial MT"/>
              <a:cs typeface="Arial MT"/>
            </a:endParaRPr>
          </a:p>
          <a:p>
            <a:pPr marL="363220" indent="-179705">
              <a:lnSpc>
                <a:spcPct val="100000"/>
              </a:lnSpc>
              <a:spcBef>
                <a:spcPts val="405"/>
              </a:spcBef>
              <a:buClr>
                <a:srgbClr val="FFA50A"/>
              </a:buClr>
              <a:buSzPct val="116666"/>
              <a:buChar char="•"/>
              <a:tabLst>
                <a:tab pos="36322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Initially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2FF00"/>
                </a:solidFill>
                <a:latin typeface="Arial MT"/>
                <a:cs typeface="Arial MT"/>
              </a:rPr>
              <a:t>stateless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 dirty="0">
              <a:latin typeface="Arial MT"/>
              <a:cs typeface="Arial MT"/>
            </a:endParaRPr>
          </a:p>
          <a:p>
            <a:pPr marL="363220" indent="-179705">
              <a:lnSpc>
                <a:spcPct val="100000"/>
              </a:lnSpc>
              <a:spcBef>
                <a:spcPts val="360"/>
              </a:spcBef>
              <a:buClr>
                <a:srgbClr val="FFA50A"/>
              </a:buClr>
              <a:buSzPct val="116666"/>
              <a:buChar char="•"/>
              <a:tabLst>
                <a:tab pos="363220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Can</a:t>
            </a:r>
            <a:r>
              <a:rPr sz="18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use</a:t>
            </a:r>
            <a:r>
              <a:rPr sz="18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Hooks</a:t>
            </a:r>
            <a:r>
              <a:rPr sz="18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state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effects.</a:t>
            </a:r>
            <a:endParaRPr sz="1800" dirty="0">
              <a:latin typeface="Arial MT"/>
              <a:cs typeface="Arial MT"/>
            </a:endParaRPr>
          </a:p>
          <a:p>
            <a:pPr marL="363220" indent="-179705">
              <a:lnSpc>
                <a:spcPct val="100000"/>
              </a:lnSpc>
              <a:spcBef>
                <a:spcPts val="335"/>
              </a:spcBef>
              <a:buClr>
                <a:srgbClr val="FFA50A"/>
              </a:buClr>
              <a:buSzPct val="116666"/>
              <a:buChar char="•"/>
              <a:tabLst>
                <a:tab pos="363220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Simpler</a:t>
            </a:r>
            <a:r>
              <a:rPr sz="18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and</a:t>
            </a:r>
            <a:r>
              <a:rPr sz="18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more</a:t>
            </a:r>
            <a:r>
              <a:rPr sz="18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2FF00"/>
                </a:solidFill>
                <a:latin typeface="Arial MT"/>
                <a:cs typeface="Arial MT"/>
              </a:rPr>
              <a:t>concise.</a:t>
            </a:r>
            <a:endParaRPr sz="1800" dirty="0">
              <a:latin typeface="Arial MT"/>
              <a:cs typeface="Arial MT"/>
            </a:endParaRPr>
          </a:p>
          <a:p>
            <a:pPr marL="363220" indent="-179705">
              <a:lnSpc>
                <a:spcPct val="100000"/>
              </a:lnSpc>
              <a:spcBef>
                <a:spcPts val="340"/>
              </a:spcBef>
              <a:buClr>
                <a:srgbClr val="FFA50A"/>
              </a:buClr>
              <a:buSzPct val="116666"/>
              <a:buChar char="•"/>
              <a:tabLst>
                <a:tab pos="36322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Popular.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7815" y="133350"/>
            <a:ext cx="6962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24045" algn="l"/>
              </a:tabLst>
            </a:pPr>
            <a:r>
              <a:rPr sz="3600" dirty="0"/>
              <a:t>11.</a:t>
            </a:r>
            <a:r>
              <a:rPr sz="3600" spc="-30" dirty="0"/>
              <a:t> </a:t>
            </a:r>
            <a:r>
              <a:rPr sz="3600" dirty="0">
                <a:solidFill>
                  <a:srgbClr val="02FF00"/>
                </a:solidFill>
              </a:rPr>
              <a:t>Class</a:t>
            </a:r>
            <a:r>
              <a:rPr sz="3600" spc="-35" dirty="0">
                <a:solidFill>
                  <a:srgbClr val="02FF00"/>
                </a:solidFill>
              </a:rPr>
              <a:t> </a:t>
            </a:r>
            <a:r>
              <a:rPr sz="3600" dirty="0">
                <a:solidFill>
                  <a:srgbClr val="02FF00"/>
                </a:solidFill>
              </a:rPr>
              <a:t>vs</a:t>
            </a:r>
            <a:r>
              <a:rPr sz="3600" spc="-30" dirty="0">
                <a:solidFill>
                  <a:srgbClr val="02FF00"/>
                </a:solidFill>
              </a:rPr>
              <a:t> </a:t>
            </a:r>
            <a:r>
              <a:rPr sz="3600" spc="-10" dirty="0">
                <a:solidFill>
                  <a:srgbClr val="02FF00"/>
                </a:solidFill>
              </a:rPr>
              <a:t>Function</a:t>
            </a:r>
            <a:r>
              <a:rPr sz="3600" dirty="0">
                <a:solidFill>
                  <a:srgbClr val="02FF00"/>
                </a:solidFill>
              </a:rPr>
              <a:t>	</a:t>
            </a:r>
            <a:r>
              <a:rPr sz="3600" spc="-10" dirty="0"/>
              <a:t>Components</a:t>
            </a:r>
            <a:endParaRPr sz="36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0" y="1035558"/>
            <a:ext cx="3744552" cy="307238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7829" y="1140460"/>
            <a:ext cx="4077970" cy="281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379" marR="63500" indent="-233679">
              <a:lnSpc>
                <a:spcPct val="113700"/>
              </a:lnSpc>
              <a:spcBef>
                <a:spcPts val="100"/>
              </a:spcBef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Definition: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JSX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determines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UI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will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look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wherever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used.</a:t>
            </a:r>
            <a:endParaRPr sz="1600" dirty="0">
              <a:latin typeface="Arial MT"/>
              <a:cs typeface="Arial MT"/>
            </a:endParaRPr>
          </a:p>
          <a:p>
            <a:pPr marL="246379" marR="172085" indent="-233679">
              <a:lnSpc>
                <a:spcPct val="114399"/>
              </a:lnSpc>
              <a:spcBef>
                <a:spcPts val="10"/>
              </a:spcBef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Not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HTML: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Though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resembles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HTML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,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you're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actually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writing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JSX,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stands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JavaScript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XML.</a:t>
            </a:r>
            <a:endParaRPr sz="1600" dirty="0">
              <a:latin typeface="Arial MT"/>
              <a:cs typeface="Arial MT"/>
            </a:endParaRPr>
          </a:p>
          <a:p>
            <a:pPr marL="246379" marR="5080" indent="-233679">
              <a:lnSpc>
                <a:spcPct val="114999"/>
              </a:lnSpc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Conversion: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JSX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gets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converted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to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regular 	JavaScript.</a:t>
            </a:r>
            <a:endParaRPr sz="1600" dirty="0">
              <a:latin typeface="Arial MT"/>
              <a:cs typeface="Arial MT"/>
            </a:endParaRPr>
          </a:p>
          <a:p>
            <a:pPr marL="246379" marR="163830" indent="-233679">
              <a:lnSpc>
                <a:spcPts val="2210"/>
              </a:lnSpc>
              <a:spcBef>
                <a:spcPts val="70"/>
              </a:spcBef>
              <a:buClr>
                <a:srgbClr val="FFA50A"/>
              </a:buClr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Babeljs.io/repl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tool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to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see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JSX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is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transformed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into 	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JavaScript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205183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9905">
              <a:lnSpc>
                <a:spcPct val="100000"/>
              </a:lnSpc>
              <a:spcBef>
                <a:spcPts val="100"/>
              </a:spcBef>
            </a:pPr>
            <a:r>
              <a:rPr sz="3300" dirty="0"/>
              <a:t>12.</a:t>
            </a:r>
            <a:r>
              <a:rPr sz="3300" spc="-30" dirty="0"/>
              <a:t> </a:t>
            </a:r>
            <a:r>
              <a:rPr sz="3300" dirty="0">
                <a:solidFill>
                  <a:srgbClr val="02FF00"/>
                </a:solidFill>
              </a:rPr>
              <a:t>What</a:t>
            </a:r>
            <a:r>
              <a:rPr sz="3300" spc="-40" dirty="0">
                <a:solidFill>
                  <a:srgbClr val="02FF00"/>
                </a:solidFill>
              </a:rPr>
              <a:t> </a:t>
            </a:r>
            <a:r>
              <a:rPr sz="3300" dirty="0">
                <a:solidFill>
                  <a:srgbClr val="02FF00"/>
                </a:solidFill>
              </a:rPr>
              <a:t>is</a:t>
            </a:r>
            <a:r>
              <a:rPr sz="3300" spc="-25" dirty="0">
                <a:solidFill>
                  <a:srgbClr val="02FF00"/>
                </a:solidFill>
              </a:rPr>
              <a:t> </a:t>
            </a:r>
            <a:r>
              <a:rPr sz="3300" spc="-20" dirty="0"/>
              <a:t>JSX?</a:t>
            </a:r>
            <a:endParaRPr sz="33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200" y="1140460"/>
            <a:ext cx="3544454" cy="29577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848" y="3288913"/>
            <a:ext cx="6028690" cy="174942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74015" indent="-361315">
              <a:lnSpc>
                <a:spcPct val="100000"/>
              </a:lnSpc>
              <a:spcBef>
                <a:spcPts val="180"/>
              </a:spcBef>
              <a:buClr>
                <a:srgbClr val="FFFFFF"/>
              </a:buClr>
              <a:buSzPct val="105000"/>
              <a:buAutoNum type="arabicPeriod"/>
              <a:tabLst>
                <a:tab pos="374015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Browser</a:t>
            </a:r>
            <a:r>
              <a:rPr sz="2000" spc="-5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takes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HTML</a:t>
            </a:r>
            <a:r>
              <a:rPr sz="2000" spc="-5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02FF00"/>
                </a:solidFill>
                <a:latin typeface="Arial MT"/>
                <a:cs typeface="Arial MT"/>
              </a:rPr>
              <a:t>DOM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  <a:p>
            <a:pPr marL="374650" marR="5080" indent="-361950">
              <a:lnSpc>
                <a:spcPts val="2810"/>
              </a:lnSpc>
              <a:spcBef>
                <a:spcPts val="20"/>
              </a:spcBef>
              <a:buClr>
                <a:srgbClr val="FFFFFF"/>
              </a:buClr>
              <a:buSzPct val="105000"/>
              <a:buAutoNum type="arabicPeriod"/>
              <a:tabLst>
                <a:tab pos="374650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JS</a:t>
            </a:r>
            <a:r>
              <a:rPr sz="20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helps</a:t>
            </a:r>
            <a:r>
              <a:rPr sz="20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us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modify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DOM</a:t>
            </a:r>
            <a:r>
              <a:rPr sz="20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user</a:t>
            </a:r>
            <a:r>
              <a:rPr sz="20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actions</a:t>
            </a:r>
            <a:r>
              <a:rPr sz="20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or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events.</a:t>
            </a:r>
            <a:endParaRPr sz="2000">
              <a:latin typeface="Arial MT"/>
              <a:cs typeface="Arial MT"/>
            </a:endParaRPr>
          </a:p>
          <a:p>
            <a:pPr marL="374650" marR="255904" indent="-361950">
              <a:lnSpc>
                <a:spcPts val="2690"/>
              </a:lnSpc>
              <a:spcBef>
                <a:spcPts val="50"/>
              </a:spcBef>
              <a:buSzPct val="105000"/>
              <a:buAutoNum type="arabicPeriod"/>
              <a:tabLst>
                <a:tab pos="374650" algn="l"/>
              </a:tabLst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big</a:t>
            </a:r>
            <a:r>
              <a:rPr sz="2000" spc="-5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applications,</a:t>
            </a:r>
            <a:r>
              <a:rPr sz="2000" spc="-5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Working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DOM</a:t>
            </a:r>
            <a:r>
              <a:rPr sz="2000" spc="-5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becomes </a:t>
            </a:r>
            <a:r>
              <a:rPr sz="2000" spc="-10" dirty="0">
                <a:solidFill>
                  <a:srgbClr val="FFA50A"/>
                </a:solidFill>
                <a:latin typeface="Arial MT"/>
                <a:cs typeface="Arial MT"/>
              </a:rPr>
              <a:t>complicated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2164" y="63754"/>
            <a:ext cx="6988176" cy="755396"/>
          </a:xfrm>
          <a:prstGeom prst="rect">
            <a:avLst/>
          </a:prstGeom>
        </p:spPr>
        <p:txBody>
          <a:bodyPr vert="horz" wrap="square" lIns="0" tIns="102616" rIns="0" bIns="0" rtlCol="0">
            <a:spAutoFit/>
          </a:bodyPr>
          <a:lstStyle/>
          <a:p>
            <a:pPr marL="141097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2FF00"/>
                </a:solidFill>
              </a:rPr>
              <a:t>2.</a:t>
            </a:r>
            <a:r>
              <a:rPr sz="3600" spc="-45" dirty="0">
                <a:solidFill>
                  <a:srgbClr val="02FF00"/>
                </a:solidFill>
              </a:rPr>
              <a:t> </a:t>
            </a:r>
            <a:r>
              <a:rPr sz="3600" dirty="0"/>
              <a:t>Working</a:t>
            </a:r>
            <a:r>
              <a:rPr sz="3600" spc="-40" dirty="0"/>
              <a:t> </a:t>
            </a:r>
            <a:r>
              <a:rPr sz="3600" dirty="0">
                <a:solidFill>
                  <a:srgbClr val="FFFFFF"/>
                </a:solidFill>
              </a:rPr>
              <a:t>of</a:t>
            </a:r>
            <a:r>
              <a:rPr sz="3600" spc="-45" dirty="0">
                <a:solidFill>
                  <a:srgbClr val="FFFFFF"/>
                </a:solidFill>
              </a:rPr>
              <a:t> </a:t>
            </a:r>
            <a:r>
              <a:rPr sz="3600" spc="-25" dirty="0">
                <a:solidFill>
                  <a:srgbClr val="02FF00"/>
                </a:solidFill>
              </a:rPr>
              <a:t>DOM</a:t>
            </a:r>
            <a:endParaRPr sz="360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48" y="913262"/>
            <a:ext cx="3830500" cy="21822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86553D-CF99-6B61-AB88-01C709CF0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252" y="819150"/>
            <a:ext cx="4381500" cy="4381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395362"/>
            <a:ext cx="8077200" cy="1408141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07010" indent="-194310">
              <a:lnSpc>
                <a:spcPct val="100000"/>
              </a:lnSpc>
              <a:spcBef>
                <a:spcPts val="409"/>
              </a:spcBef>
              <a:buSzPct val="78571"/>
              <a:buAutoNum type="arabicPeriod"/>
              <a:tabLst>
                <a:tab pos="20701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Enables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other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parts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207010" marR="265430" indent="-194310">
              <a:lnSpc>
                <a:spcPct val="112900"/>
              </a:lnSpc>
              <a:spcBef>
                <a:spcPts val="95"/>
              </a:spcBef>
              <a:buSzPct val="78571"/>
              <a:buAutoNum type="arabicPeriod"/>
              <a:tabLst>
                <a:tab pos="2095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Default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Export: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Allows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exporting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a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single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component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default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module.</a:t>
            </a:r>
            <a:endParaRPr sz="1600" dirty="0">
              <a:latin typeface="Arial MT"/>
              <a:cs typeface="Arial MT"/>
            </a:endParaRPr>
          </a:p>
          <a:p>
            <a:pPr marL="207010" indent="-194310">
              <a:lnSpc>
                <a:spcPct val="100000"/>
              </a:lnSpc>
              <a:spcBef>
                <a:spcPts val="215"/>
              </a:spcBef>
              <a:buSzPct val="78571"/>
              <a:buAutoNum type="arabicPeriod"/>
              <a:tabLst>
                <a:tab pos="20701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Named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Export: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exporting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multiple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items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module.</a:t>
            </a:r>
            <a:endParaRPr sz="1600" dirty="0">
              <a:latin typeface="Arial MT"/>
              <a:cs typeface="Arial MT"/>
            </a:endParaRPr>
          </a:p>
          <a:p>
            <a:pPr marL="207010" marR="5080" indent="-194310">
              <a:lnSpc>
                <a:spcPct val="112900"/>
              </a:lnSpc>
              <a:spcBef>
                <a:spcPts val="120"/>
              </a:spcBef>
              <a:buSzPct val="78571"/>
              <a:buAutoNum type="arabicPeriod"/>
              <a:tabLst>
                <a:tab pos="2095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Importing:</a:t>
            </a:r>
            <a:r>
              <a:rPr sz="16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exported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component,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need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import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it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in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the 	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destination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file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import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syntax.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2616" rIns="0" bIns="0" rtlCol="0">
            <a:spAutoFit/>
          </a:bodyPr>
          <a:lstStyle/>
          <a:p>
            <a:pPr marL="772795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13.</a:t>
            </a:r>
            <a:r>
              <a:rPr sz="3600" spc="-100" dirty="0"/>
              <a:t> </a:t>
            </a:r>
            <a:r>
              <a:rPr sz="3600" dirty="0">
                <a:solidFill>
                  <a:srgbClr val="02FF00"/>
                </a:solidFill>
              </a:rPr>
              <a:t>Exporting</a:t>
            </a:r>
            <a:r>
              <a:rPr sz="3600" spc="-100" dirty="0">
                <a:solidFill>
                  <a:srgbClr val="02FF00"/>
                </a:solidFill>
              </a:rPr>
              <a:t> </a:t>
            </a:r>
            <a:r>
              <a:rPr sz="3600" spc="-10" dirty="0"/>
              <a:t>components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64" y="679704"/>
            <a:ext cx="5529072" cy="27310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5603" y="1047750"/>
            <a:ext cx="2046397" cy="178027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427" y="990600"/>
            <a:ext cx="4215130" cy="316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0" marR="1025525" indent="-234950">
              <a:lnSpc>
                <a:spcPct val="111100"/>
              </a:lnSpc>
              <a:spcBef>
                <a:spcPts val="100"/>
              </a:spcBef>
              <a:buSzPct val="88888"/>
              <a:buAutoNum type="arabicPeriod"/>
              <a:tabLst>
                <a:tab pos="247650" algn="l"/>
              </a:tabLst>
            </a:pP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Naming:</a:t>
            </a:r>
            <a:r>
              <a:rPr sz="18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Must</a:t>
            </a:r>
            <a:r>
              <a:rPr sz="18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be</a:t>
            </a:r>
            <a:r>
              <a:rPr sz="18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2FF00"/>
                </a:solidFill>
                <a:latin typeface="Arial MT"/>
                <a:cs typeface="Arial MT"/>
              </a:rPr>
              <a:t>capitalized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;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lowercase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default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HTML.</a:t>
            </a:r>
            <a:endParaRPr sz="1800" dirty="0">
              <a:latin typeface="Arial MT"/>
              <a:cs typeface="Arial MT"/>
            </a:endParaRPr>
          </a:p>
          <a:p>
            <a:pPr marL="247650" marR="5080" indent="-234950">
              <a:lnSpc>
                <a:spcPct val="115599"/>
              </a:lnSpc>
              <a:buSzPct val="88888"/>
              <a:buAutoNum type="arabicPeriod"/>
              <a:tabLst>
                <a:tab pos="247650" algn="l"/>
              </a:tabLst>
            </a:pP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HTML:</a:t>
            </a:r>
            <a:r>
              <a:rPr sz="18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Unlike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vanilla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JS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can't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directly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write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HTML,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React,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02FF00"/>
                </a:solidFill>
                <a:latin typeface="Arial MT"/>
                <a:cs typeface="Arial MT"/>
              </a:rPr>
              <a:t>you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can</a:t>
            </a:r>
            <a:r>
              <a:rPr sz="18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embed</a:t>
            </a:r>
            <a:r>
              <a:rPr sz="18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2FF00"/>
                </a:solidFill>
                <a:latin typeface="Arial MT"/>
                <a:cs typeface="Arial MT"/>
              </a:rPr>
              <a:t>HTML-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like</a:t>
            </a:r>
            <a:r>
              <a:rPr sz="18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syntax</a:t>
            </a:r>
            <a:r>
              <a:rPr sz="18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endParaRPr sz="1800" dirty="0">
              <a:latin typeface="Arial MT"/>
              <a:cs typeface="Arial MT"/>
            </a:endParaRPr>
          </a:p>
          <a:p>
            <a:pPr marL="247650">
              <a:lnSpc>
                <a:spcPct val="100000"/>
              </a:lnSpc>
              <a:spcBef>
                <a:spcPts val="359"/>
              </a:spcBef>
            </a:pP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JSX.</a:t>
            </a:r>
            <a:endParaRPr sz="1800" dirty="0">
              <a:latin typeface="Arial MT"/>
              <a:cs typeface="Arial MT"/>
            </a:endParaRPr>
          </a:p>
          <a:p>
            <a:pPr marL="247650" marR="22225" indent="-234950">
              <a:lnSpc>
                <a:spcPct val="114100"/>
              </a:lnSpc>
              <a:spcBef>
                <a:spcPts val="30"/>
              </a:spcBef>
              <a:buSzPct val="88888"/>
              <a:buAutoNum type="arabicPeriod" startAt="3"/>
              <a:tabLst>
                <a:tab pos="247650" algn="l"/>
              </a:tabLst>
            </a:pP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CSS:</a:t>
            </a:r>
            <a:r>
              <a:rPr sz="18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React,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CSS</a:t>
            </a:r>
            <a:r>
              <a:rPr sz="18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can</a:t>
            </a:r>
            <a:r>
              <a:rPr sz="18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be</a:t>
            </a:r>
            <a:r>
              <a:rPr sz="1800" spc="-10" dirty="0">
                <a:solidFill>
                  <a:srgbClr val="02FF00"/>
                </a:solidFill>
                <a:latin typeface="Arial MT"/>
                <a:cs typeface="Arial MT"/>
              </a:rPr>
              <a:t> directly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imported</a:t>
            </a:r>
            <a:r>
              <a:rPr sz="18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files,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allowing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modular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component-specific styling.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204514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8860">
              <a:lnSpc>
                <a:spcPct val="100000"/>
              </a:lnSpc>
              <a:spcBef>
                <a:spcPts val="100"/>
              </a:spcBef>
            </a:pPr>
            <a:r>
              <a:rPr dirty="0"/>
              <a:t>14.</a:t>
            </a:r>
            <a:r>
              <a:rPr spc="-65" dirty="0"/>
              <a:t> </a:t>
            </a:r>
            <a:r>
              <a:rPr dirty="0"/>
              <a:t>Other</a:t>
            </a:r>
            <a:r>
              <a:rPr spc="-65" dirty="0"/>
              <a:t> </a:t>
            </a:r>
            <a:r>
              <a:rPr dirty="0"/>
              <a:t>important</a:t>
            </a:r>
            <a:r>
              <a:rPr spc="-65" dirty="0"/>
              <a:t> </a:t>
            </a:r>
            <a:r>
              <a:rPr spc="-10" dirty="0">
                <a:solidFill>
                  <a:srgbClr val="02FF00"/>
                </a:solidFill>
              </a:rPr>
              <a:t>Points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0200" y="1201981"/>
            <a:ext cx="3288146" cy="27395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1288475"/>
            <a:ext cx="4458492" cy="24057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marR="172085" indent="-284480">
              <a:lnSpc>
                <a:spcPct val="114999"/>
              </a:lnSpc>
              <a:spcBef>
                <a:spcPts val="100"/>
              </a:spcBef>
              <a:buSzPct val="81250"/>
              <a:buAutoNum type="arabicPeriod"/>
              <a:tabLst>
                <a:tab pos="297180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Dynamic</a:t>
            </a:r>
            <a:r>
              <a:rPr sz="20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Content:</a:t>
            </a:r>
            <a:r>
              <a:rPr sz="20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JSX</a:t>
            </a:r>
            <a:r>
              <a:rPr sz="20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allows</a:t>
            </a:r>
            <a:r>
              <a:rPr sz="20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creation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dynamic</a:t>
            </a:r>
            <a:r>
              <a:rPr sz="20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interactive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UI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components.</a:t>
            </a:r>
            <a:endParaRPr lang="en-US" sz="2000" spc="-1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297180" marR="172085" indent="-284480">
              <a:lnSpc>
                <a:spcPct val="114999"/>
              </a:lnSpc>
              <a:spcBef>
                <a:spcPts val="100"/>
              </a:spcBef>
              <a:buSzPct val="81250"/>
              <a:buAutoNum type="arabicPeriod"/>
              <a:tabLst>
                <a:tab pos="297180" algn="l"/>
              </a:tabLst>
            </a:pPr>
            <a:endParaRPr sz="1000" dirty="0">
              <a:latin typeface="Arial MT"/>
              <a:cs typeface="Arial MT"/>
            </a:endParaRPr>
          </a:p>
          <a:p>
            <a:pPr marL="297180" marR="5080" indent="-284480">
              <a:lnSpc>
                <a:spcPts val="2210"/>
              </a:lnSpc>
              <a:spcBef>
                <a:spcPts val="95"/>
              </a:spcBef>
              <a:buSzPct val="81250"/>
              <a:buAutoNum type="arabicPeriod"/>
              <a:tabLst>
                <a:tab pos="297180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JavaScript</a:t>
            </a:r>
            <a:r>
              <a:rPr sz="20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Expressions:</a:t>
            </a:r>
            <a:r>
              <a:rPr sz="20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{},</a:t>
            </a:r>
            <a:r>
              <a:rPr sz="20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we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embed</a:t>
            </a:r>
            <a:r>
              <a:rPr sz="2000" spc="-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any</a:t>
            </a:r>
            <a:r>
              <a:rPr sz="2000" spc="-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JS</a:t>
            </a:r>
            <a:r>
              <a:rPr sz="2000" spc="-10" dirty="0">
                <a:solidFill>
                  <a:srgbClr val="02FF00"/>
                </a:solidFill>
                <a:latin typeface="Arial MT"/>
                <a:cs typeface="Arial MT"/>
              </a:rPr>
              <a:t> expression</a:t>
            </a:r>
            <a:endParaRPr sz="2000" dirty="0">
              <a:latin typeface="Arial MT"/>
              <a:cs typeface="Arial MT"/>
            </a:endParaRPr>
          </a:p>
          <a:p>
            <a:pPr marL="297180" marR="184150">
              <a:lnSpc>
                <a:spcPts val="2180"/>
              </a:lnSpc>
              <a:spcBef>
                <a:spcPts val="10"/>
              </a:spcBef>
            </a:pP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directly</a:t>
            </a:r>
            <a:r>
              <a:rPr sz="20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within</a:t>
            </a:r>
            <a:r>
              <a:rPr sz="20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JSX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includes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variables,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function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calls,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more.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133350"/>
            <a:ext cx="6988176" cy="755396"/>
          </a:xfrm>
          <a:prstGeom prst="rect">
            <a:avLst/>
          </a:prstGeom>
        </p:spPr>
        <p:txBody>
          <a:bodyPr vert="horz" wrap="square" lIns="0" tIns="102616" rIns="0" bIns="0" rtlCol="0">
            <a:spAutoFit/>
          </a:bodyPr>
          <a:lstStyle/>
          <a:p>
            <a:pPr marL="915035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15.</a:t>
            </a:r>
            <a:r>
              <a:rPr sz="3600" spc="-95" dirty="0"/>
              <a:t> </a:t>
            </a:r>
            <a:r>
              <a:rPr sz="3600" dirty="0">
                <a:solidFill>
                  <a:srgbClr val="02FF00"/>
                </a:solidFill>
              </a:rPr>
              <a:t>Dynamic</a:t>
            </a:r>
            <a:r>
              <a:rPr sz="3600" spc="-90" dirty="0">
                <a:solidFill>
                  <a:srgbClr val="02FF00"/>
                </a:solidFill>
              </a:rPr>
              <a:t> </a:t>
            </a:r>
            <a:r>
              <a:rPr sz="3600" spc="-10" dirty="0"/>
              <a:t>Components</a:t>
            </a:r>
            <a:endParaRPr sz="36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5367" y="1424910"/>
            <a:ext cx="2270720" cy="213291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2616" rIns="0" bIns="0" rtlCol="0">
            <a:spAutoFit/>
          </a:bodyPr>
          <a:lstStyle/>
          <a:p>
            <a:pPr marL="855344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16.</a:t>
            </a:r>
            <a:r>
              <a:rPr sz="3600" spc="-95" dirty="0"/>
              <a:t> </a:t>
            </a:r>
            <a:r>
              <a:rPr sz="3600" dirty="0">
                <a:solidFill>
                  <a:srgbClr val="02FF00"/>
                </a:solidFill>
              </a:rPr>
              <a:t>Reusable</a:t>
            </a:r>
            <a:r>
              <a:rPr sz="3600" spc="-95" dirty="0">
                <a:solidFill>
                  <a:srgbClr val="02FF00"/>
                </a:solidFill>
              </a:rPr>
              <a:t> </a:t>
            </a:r>
            <a:r>
              <a:rPr sz="3600" spc="-10" dirty="0"/>
              <a:t>Components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24345" y="817371"/>
            <a:ext cx="4215130" cy="359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marR="386080" indent="-284480">
              <a:lnSpc>
                <a:spcPct val="114999"/>
              </a:lnSpc>
              <a:spcBef>
                <a:spcPts val="100"/>
              </a:spcBef>
              <a:buSzPct val="81250"/>
              <a:buAutoNum type="arabicPeriod"/>
              <a:tabLst>
                <a:tab pos="29718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Modularity:</a:t>
            </a:r>
            <a:r>
              <a:rPr sz="16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Components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modular,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allowing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easy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reuse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across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different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parts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application.</a:t>
            </a:r>
            <a:endParaRPr lang="en-US" sz="1600" spc="-1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297180" marR="386080" indent="-284480">
              <a:lnSpc>
                <a:spcPct val="114999"/>
              </a:lnSpc>
              <a:spcBef>
                <a:spcPts val="100"/>
              </a:spcBef>
              <a:buSzPct val="81250"/>
              <a:buAutoNum type="arabicPeriod"/>
              <a:tabLst>
                <a:tab pos="297180" algn="l"/>
              </a:tabLst>
            </a:pPr>
            <a:endParaRPr sz="500" dirty="0">
              <a:latin typeface="Arial MT"/>
              <a:cs typeface="Arial MT"/>
            </a:endParaRPr>
          </a:p>
          <a:p>
            <a:pPr marL="297180" marR="5080" indent="-284480">
              <a:lnSpc>
                <a:spcPts val="2210"/>
              </a:lnSpc>
              <a:spcBef>
                <a:spcPts val="95"/>
              </a:spcBef>
              <a:buSzPct val="81250"/>
              <a:buAutoNum type="arabicPeriod"/>
              <a:tabLst>
                <a:tab pos="29718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Consistency:</a:t>
            </a:r>
            <a:r>
              <a:rPr sz="1600" spc="-5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Reusing</a:t>
            </a:r>
            <a:r>
              <a:rPr sz="16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components</a:t>
            </a:r>
            <a:r>
              <a:rPr sz="1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ensures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UI</a:t>
            </a:r>
            <a:r>
              <a:rPr sz="16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consistency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reduces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chance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of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discrepancies.</a:t>
            </a:r>
            <a:endParaRPr lang="en-US" sz="1600" spc="-1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297180" marR="5080" indent="-284480">
              <a:lnSpc>
                <a:spcPts val="2210"/>
              </a:lnSpc>
              <a:spcBef>
                <a:spcPts val="95"/>
              </a:spcBef>
              <a:buSzPct val="81250"/>
              <a:buAutoNum type="arabicPeriod"/>
              <a:tabLst>
                <a:tab pos="297180" algn="l"/>
              </a:tabLst>
            </a:pPr>
            <a:endParaRPr sz="500" dirty="0">
              <a:latin typeface="Arial MT"/>
              <a:cs typeface="Arial MT"/>
            </a:endParaRPr>
          </a:p>
          <a:p>
            <a:pPr marL="296545" indent="-283845">
              <a:lnSpc>
                <a:spcPct val="100000"/>
              </a:lnSpc>
              <a:spcBef>
                <a:spcPts val="140"/>
              </a:spcBef>
              <a:buSzPct val="81250"/>
              <a:buAutoNum type="arabicPeriod"/>
              <a:tabLst>
                <a:tab pos="296545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Efficiency:</a:t>
            </a:r>
            <a:r>
              <a:rPr sz="16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Reduces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development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endParaRPr sz="1600" dirty="0">
              <a:latin typeface="Arial MT"/>
              <a:cs typeface="Arial MT"/>
            </a:endParaRPr>
          </a:p>
          <a:p>
            <a:pPr marL="297180">
              <a:lnSpc>
                <a:spcPct val="100000"/>
              </a:lnSpc>
              <a:spcBef>
                <a:spcPts val="285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effort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avoiding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duplication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of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code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lang="en-US" sz="1600" spc="-1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297180">
              <a:lnSpc>
                <a:spcPct val="100000"/>
              </a:lnSpc>
              <a:spcBef>
                <a:spcPts val="285"/>
              </a:spcBef>
            </a:pPr>
            <a:endParaRPr sz="500" dirty="0">
              <a:latin typeface="Arial MT"/>
              <a:cs typeface="Arial MT"/>
            </a:endParaRPr>
          </a:p>
          <a:p>
            <a:pPr marL="297180" marR="59690" indent="-284480">
              <a:lnSpc>
                <a:spcPct val="114399"/>
              </a:lnSpc>
              <a:spcBef>
                <a:spcPts val="10"/>
              </a:spcBef>
              <a:buSzPct val="81250"/>
              <a:buAutoNum type="arabicPeriod" startAt="4"/>
              <a:tabLst>
                <a:tab pos="29718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Maintainability: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Changes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made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reused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reflect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everywhere</a:t>
            </a:r>
            <a:r>
              <a:rPr sz="16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it's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used,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simplifying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updates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bug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fixes.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4527" y="1314450"/>
            <a:ext cx="4331854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133350"/>
            <a:ext cx="6988176" cy="755396"/>
          </a:xfrm>
          <a:prstGeom prst="rect">
            <a:avLst/>
          </a:prstGeom>
        </p:spPr>
        <p:txBody>
          <a:bodyPr vert="horz" wrap="square" lIns="0" tIns="102616" rIns="0" bIns="0" rtlCol="0">
            <a:spAutoFit/>
          </a:bodyPr>
          <a:lstStyle/>
          <a:p>
            <a:pPr marL="1014094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17.</a:t>
            </a:r>
            <a:r>
              <a:rPr sz="3600" spc="-80" dirty="0"/>
              <a:t> </a:t>
            </a:r>
            <a:r>
              <a:rPr sz="3600" dirty="0">
                <a:solidFill>
                  <a:srgbClr val="02FF00"/>
                </a:solidFill>
              </a:rPr>
              <a:t>Including</a:t>
            </a:r>
            <a:r>
              <a:rPr sz="3600" spc="-70" dirty="0">
                <a:solidFill>
                  <a:srgbClr val="02FF00"/>
                </a:solidFill>
              </a:rPr>
              <a:t> </a:t>
            </a:r>
            <a:r>
              <a:rPr sz="3600" spc="-10" dirty="0"/>
              <a:t>Bootstrap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6400" y="1047750"/>
            <a:ext cx="2872940" cy="24127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3416" y="1129284"/>
            <a:ext cx="5933440" cy="3459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5285" marR="2040255" indent="-284480">
              <a:lnSpc>
                <a:spcPct val="118600"/>
              </a:lnSpc>
              <a:spcBef>
                <a:spcPts val="100"/>
              </a:spcBef>
              <a:buSzPct val="78571"/>
              <a:buAutoNum type="arabicPeriod"/>
              <a:tabLst>
                <a:tab pos="37528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Responsive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: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Mobile-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first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design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device sizes.</a:t>
            </a:r>
            <a:endParaRPr sz="1400" dirty="0">
              <a:latin typeface="Arial MT"/>
              <a:cs typeface="Arial MT"/>
            </a:endParaRPr>
          </a:p>
          <a:p>
            <a:pPr marL="375285" marR="1932939" indent="-284480">
              <a:lnSpc>
                <a:spcPct val="112900"/>
              </a:lnSpc>
              <a:buSzPct val="78571"/>
              <a:buAutoNum type="arabicPeriod"/>
              <a:tabLst>
                <a:tab pos="37528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Components: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Pre-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styled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elements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buttons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navbars.</a:t>
            </a:r>
            <a:endParaRPr sz="1400" dirty="0">
              <a:latin typeface="Arial MT"/>
              <a:cs typeface="Arial MT"/>
            </a:endParaRPr>
          </a:p>
          <a:p>
            <a:pPr marL="375285" indent="-284480">
              <a:lnSpc>
                <a:spcPct val="100000"/>
              </a:lnSpc>
              <a:spcBef>
                <a:spcPts val="334"/>
              </a:spcBef>
              <a:buSzPct val="78571"/>
              <a:buAutoNum type="arabicPeriod"/>
              <a:tabLst>
                <a:tab pos="37528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Customizable: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Modify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default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styles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needed.</a:t>
            </a:r>
            <a:endParaRPr sz="1400" dirty="0">
              <a:latin typeface="Arial MT"/>
              <a:cs typeface="Arial MT"/>
            </a:endParaRPr>
          </a:p>
          <a:p>
            <a:pPr marL="375285" indent="-284480">
              <a:lnSpc>
                <a:spcPct val="100000"/>
              </a:lnSpc>
              <a:spcBef>
                <a:spcPts val="215"/>
              </a:spcBef>
              <a:buSzPct val="78571"/>
              <a:buAutoNum type="arabicPeriod"/>
              <a:tabLst>
                <a:tab pos="375285" algn="l"/>
              </a:tabLst>
            </a:pP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Cross-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Browser: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Consistent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look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across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browsers.</a:t>
            </a:r>
            <a:endParaRPr sz="1400" dirty="0">
              <a:latin typeface="Arial MT"/>
              <a:cs typeface="Arial MT"/>
            </a:endParaRPr>
          </a:p>
          <a:p>
            <a:pPr marL="375285" indent="-284480">
              <a:lnSpc>
                <a:spcPct val="100000"/>
              </a:lnSpc>
              <a:spcBef>
                <a:spcPts val="215"/>
              </a:spcBef>
              <a:buSzPct val="78571"/>
              <a:buAutoNum type="arabicPeriod"/>
              <a:tabLst>
                <a:tab pos="375285" algn="l"/>
              </a:tabLst>
            </a:pP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Open-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Source: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Free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community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support.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10"/>
              </a:spcBef>
            </a:pPr>
            <a:endParaRPr sz="1400" dirty="0">
              <a:latin typeface="Arial MT"/>
              <a:cs typeface="Arial MT"/>
            </a:endParaRPr>
          </a:p>
          <a:p>
            <a:pPr marL="296545" indent="-283845">
              <a:lnSpc>
                <a:spcPct val="100000"/>
              </a:lnSpc>
              <a:spcBef>
                <a:spcPts val="5"/>
              </a:spcBef>
              <a:buSzPct val="81250"/>
              <a:buAutoNum type="arabicPeriod"/>
              <a:tabLst>
                <a:tab pos="296545" algn="l"/>
              </a:tabLst>
            </a:pP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Install:</a:t>
            </a:r>
            <a:endParaRPr sz="1600" dirty="0">
              <a:latin typeface="Arial MT"/>
              <a:cs typeface="Arial MT"/>
            </a:endParaRPr>
          </a:p>
          <a:p>
            <a:pPr marL="297180">
              <a:lnSpc>
                <a:spcPct val="100000"/>
              </a:lnSpc>
              <a:spcBef>
                <a:spcPts val="285"/>
              </a:spcBef>
            </a:pPr>
            <a:r>
              <a:rPr sz="1600" dirty="0">
                <a:solidFill>
                  <a:srgbClr val="C586C0"/>
                </a:solidFill>
                <a:latin typeface="Courier New"/>
                <a:cs typeface="Courier New"/>
              </a:rPr>
              <a:t>npm</a:t>
            </a:r>
            <a:r>
              <a:rPr sz="1600" spc="-5" dirty="0">
                <a:solidFill>
                  <a:srgbClr val="C586C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C586C0"/>
                </a:solidFill>
                <a:latin typeface="Courier New"/>
                <a:cs typeface="Courier New"/>
              </a:rPr>
              <a:t>i</a:t>
            </a:r>
            <a:r>
              <a:rPr sz="1600" spc="-5" dirty="0">
                <a:solidFill>
                  <a:srgbClr val="C586C0"/>
                </a:solidFill>
                <a:latin typeface="Courier New"/>
                <a:cs typeface="Courier New"/>
              </a:rPr>
              <a:t> </a:t>
            </a:r>
            <a:r>
              <a:rPr sz="1600" u="sng" spc="-10" dirty="0">
                <a:solidFill>
                  <a:srgbClr val="C586C0"/>
                </a:solidFill>
                <a:uFill>
                  <a:solidFill>
                    <a:srgbClr val="C586C0"/>
                  </a:solidFill>
                </a:uFill>
                <a:latin typeface="Courier New"/>
                <a:cs typeface="Courier New"/>
                <a:hlinkClick r:id="rId3"/>
              </a:rPr>
              <a:t>bootstrap@5.3.2</a:t>
            </a:r>
            <a:endParaRPr sz="1600" dirty="0">
              <a:latin typeface="Courier New"/>
              <a:cs typeface="Courier New"/>
            </a:endParaRPr>
          </a:p>
          <a:p>
            <a:pPr marL="296545" indent="-283845">
              <a:lnSpc>
                <a:spcPct val="100000"/>
              </a:lnSpc>
              <a:spcBef>
                <a:spcPts val="675"/>
              </a:spcBef>
              <a:buSzPct val="81250"/>
              <a:buAutoNum type="arabicPeriod" startAt="2"/>
              <a:tabLst>
                <a:tab pos="296545" algn="l"/>
              </a:tabLst>
            </a:pP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import</a:t>
            </a:r>
            <a:endParaRPr sz="1600" dirty="0">
              <a:latin typeface="Arial MT"/>
              <a:cs typeface="Arial MT"/>
            </a:endParaRPr>
          </a:p>
          <a:p>
            <a:pPr marL="297180">
              <a:lnSpc>
                <a:spcPct val="100000"/>
              </a:lnSpc>
              <a:spcBef>
                <a:spcPts val="380"/>
              </a:spcBef>
            </a:pPr>
            <a:r>
              <a:rPr sz="1600" dirty="0">
                <a:solidFill>
                  <a:srgbClr val="C586C0"/>
                </a:solidFill>
                <a:latin typeface="Courier New"/>
                <a:cs typeface="Courier New"/>
              </a:rPr>
              <a:t>import</a:t>
            </a:r>
            <a:r>
              <a:rPr sz="1600" spc="-25" dirty="0">
                <a:solidFill>
                  <a:srgbClr val="C586C0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C586C0"/>
                </a:solidFill>
                <a:latin typeface="Courier New"/>
                <a:cs typeface="Courier New"/>
              </a:rPr>
              <a:t>"bootstrap/dist/css/bootstrap.min.css";</a:t>
            </a:r>
            <a:endParaRPr sz="16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0" y="20955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3435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Project:</a:t>
            </a:r>
            <a:r>
              <a:rPr sz="3900" spc="60" dirty="0"/>
              <a:t> </a:t>
            </a:r>
            <a:r>
              <a:rPr sz="3900" dirty="0">
                <a:solidFill>
                  <a:srgbClr val="02FF00"/>
                </a:solidFill>
              </a:rPr>
              <a:t>TODO</a:t>
            </a:r>
            <a:r>
              <a:rPr sz="3900" spc="65" dirty="0">
                <a:solidFill>
                  <a:srgbClr val="02FF00"/>
                </a:solidFill>
              </a:rPr>
              <a:t> </a:t>
            </a:r>
            <a:r>
              <a:rPr sz="3900" dirty="0">
                <a:solidFill>
                  <a:srgbClr val="02FF00"/>
                </a:solidFill>
              </a:rPr>
              <a:t>App</a:t>
            </a:r>
            <a:r>
              <a:rPr sz="3900" spc="60" dirty="0">
                <a:solidFill>
                  <a:srgbClr val="02FF00"/>
                </a:solidFill>
              </a:rPr>
              <a:t> </a:t>
            </a:r>
            <a:r>
              <a:rPr sz="3900" spc="-25" dirty="0">
                <a:solidFill>
                  <a:srgbClr val="02FF00"/>
                </a:solidFill>
              </a:rPr>
              <a:t>UI</a:t>
            </a:r>
            <a:endParaRPr sz="39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3349" y="1276350"/>
            <a:ext cx="6337299" cy="31114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1" y="20955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8805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Project:</a:t>
            </a:r>
            <a:r>
              <a:rPr sz="3900" spc="55" dirty="0"/>
              <a:t> </a:t>
            </a:r>
            <a:r>
              <a:rPr sz="3900" spc="-20" dirty="0">
                <a:solidFill>
                  <a:srgbClr val="02FF00"/>
                </a:solidFill>
              </a:rPr>
              <a:t>Clock</a:t>
            </a:r>
            <a:endParaRPr sz="39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799" y="1276350"/>
            <a:ext cx="7772400" cy="228036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28575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4085">
              <a:lnSpc>
                <a:spcPct val="100000"/>
              </a:lnSpc>
              <a:spcBef>
                <a:spcPts val="100"/>
              </a:spcBef>
            </a:pPr>
            <a:r>
              <a:rPr dirty="0"/>
              <a:t>18.</a:t>
            </a:r>
            <a:r>
              <a:rPr spc="-20" dirty="0"/>
              <a:t> </a:t>
            </a:r>
            <a:r>
              <a:rPr spc="-10" dirty="0">
                <a:solidFill>
                  <a:srgbClr val="02FF00"/>
                </a:solidFill>
              </a:rPr>
              <a:t>Fragments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201247"/>
            <a:ext cx="3841115" cy="3182153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7650" indent="-234950">
              <a:lnSpc>
                <a:spcPct val="100000"/>
              </a:lnSpc>
              <a:spcBef>
                <a:spcPts val="395"/>
              </a:spcBef>
              <a:buSzPct val="88888"/>
              <a:buAutoNum type="arabicPeriod"/>
              <a:tabLst>
                <a:tab pos="247650" algn="l"/>
              </a:tabLst>
            </a:pPr>
            <a:r>
              <a:rPr sz="2000" spc="-10" dirty="0">
                <a:solidFill>
                  <a:srgbClr val="FFA50A"/>
                </a:solidFill>
                <a:latin typeface="Arial MT"/>
                <a:cs typeface="Arial MT"/>
              </a:rPr>
              <a:t>What?</a:t>
            </a:r>
            <a:endParaRPr sz="2000" dirty="0">
              <a:latin typeface="Arial MT"/>
              <a:cs typeface="Arial MT"/>
            </a:endParaRPr>
          </a:p>
          <a:p>
            <a:pPr marL="294005" marR="48895">
              <a:lnSpc>
                <a:spcPts val="1989"/>
              </a:lnSpc>
              <a:spcBef>
                <a:spcPts val="40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grouping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multiple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without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extra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DOM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nodes.</a:t>
            </a:r>
            <a:endParaRPr sz="1600" dirty="0">
              <a:latin typeface="Arial MT"/>
              <a:cs typeface="Arial MT"/>
            </a:endParaRPr>
          </a:p>
          <a:p>
            <a:pPr marL="247650" indent="-234950">
              <a:lnSpc>
                <a:spcPct val="100000"/>
              </a:lnSpc>
              <a:spcBef>
                <a:spcPts val="110"/>
              </a:spcBef>
              <a:buSzPct val="88888"/>
              <a:buAutoNum type="arabicPeriod" startAt="2"/>
              <a:tabLst>
                <a:tab pos="247650" algn="l"/>
              </a:tabLst>
            </a:pPr>
            <a:r>
              <a:rPr sz="2000" spc="-20" dirty="0">
                <a:solidFill>
                  <a:srgbClr val="FFA50A"/>
                </a:solidFill>
                <a:latin typeface="Arial MT"/>
                <a:cs typeface="Arial MT"/>
              </a:rPr>
              <a:t>Why?</a:t>
            </a:r>
            <a:endParaRPr sz="2000" dirty="0">
              <a:latin typeface="Arial MT"/>
              <a:cs typeface="Arial MT"/>
            </a:endParaRPr>
          </a:p>
          <a:p>
            <a:pPr marL="339090" marR="5080" lvl="1" indent="-189230">
              <a:lnSpc>
                <a:spcPct val="112900"/>
              </a:lnSpc>
              <a:spcBef>
                <a:spcPts val="135"/>
              </a:spcBef>
              <a:buClr>
                <a:srgbClr val="FFA50A"/>
              </a:buClr>
              <a:buSzPct val="92857"/>
              <a:buChar char="•"/>
              <a:tabLst>
                <a:tab pos="339090" algn="l"/>
              </a:tabLst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Return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multiple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without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a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wrapping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parent.</a:t>
            </a:r>
            <a:endParaRPr sz="1600" dirty="0">
              <a:latin typeface="Arial MT"/>
              <a:cs typeface="Arial MT"/>
            </a:endParaRPr>
          </a:p>
          <a:p>
            <a:pPr marL="339090" lvl="1" indent="-189230">
              <a:lnSpc>
                <a:spcPct val="100000"/>
              </a:lnSpc>
              <a:spcBef>
                <a:spcPts val="215"/>
              </a:spcBef>
              <a:buClr>
                <a:srgbClr val="FFA50A"/>
              </a:buClr>
              <a:buSzPct val="92857"/>
              <a:buChar char="•"/>
              <a:tabLst>
                <a:tab pos="339090" algn="l"/>
              </a:tabLst>
            </a:pP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Cleaner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DOM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consistent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styling.</a:t>
            </a:r>
            <a:endParaRPr sz="1600" dirty="0">
              <a:latin typeface="Arial MT"/>
              <a:cs typeface="Arial MT"/>
            </a:endParaRPr>
          </a:p>
          <a:p>
            <a:pPr marL="247650" indent="-234950">
              <a:lnSpc>
                <a:spcPct val="100000"/>
              </a:lnSpc>
              <a:spcBef>
                <a:spcPts val="320"/>
              </a:spcBef>
              <a:buSzPct val="88888"/>
              <a:buAutoNum type="arabicPeriod" startAt="2"/>
              <a:tabLst>
                <a:tab pos="247650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How?</a:t>
            </a:r>
            <a:r>
              <a:rPr sz="20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Two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syntaxes:</a:t>
            </a:r>
            <a:endParaRPr sz="2000" dirty="0">
              <a:latin typeface="Arial MT"/>
              <a:cs typeface="Arial MT"/>
            </a:endParaRPr>
          </a:p>
          <a:p>
            <a:pPr marL="379730" indent="-234315">
              <a:lnSpc>
                <a:spcPct val="100000"/>
              </a:lnSpc>
              <a:spcBef>
                <a:spcPts val="330"/>
              </a:spcBef>
              <a:buClr>
                <a:srgbClr val="FFA50A"/>
              </a:buClr>
              <a:buSzPct val="92857"/>
              <a:buAutoNum type="arabicPeriod"/>
              <a:tabLst>
                <a:tab pos="379730" algn="l"/>
              </a:tabLst>
            </a:pP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&lt;React.Fragment&gt;...&lt;/React.Fragment&gt;</a:t>
            </a:r>
            <a:endParaRPr sz="1600" dirty="0">
              <a:latin typeface="Arial MT"/>
              <a:cs typeface="Arial MT"/>
            </a:endParaRPr>
          </a:p>
          <a:p>
            <a:pPr marL="379730" indent="-234315">
              <a:lnSpc>
                <a:spcPct val="100000"/>
              </a:lnSpc>
              <a:spcBef>
                <a:spcPts val="240"/>
              </a:spcBef>
              <a:buClr>
                <a:srgbClr val="FFA50A"/>
              </a:buClr>
              <a:buSzPct val="92857"/>
              <a:buAutoNum type="arabicPeriod"/>
              <a:tabLst>
                <a:tab pos="379730" algn="l"/>
              </a:tabLst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Short: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&lt;&gt;...&lt;/&gt;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800" y="1428749"/>
            <a:ext cx="3124200" cy="272714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00" y="808793"/>
            <a:ext cx="5943600" cy="395813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290"/>
              </a:spcBef>
            </a:pPr>
            <a:r>
              <a:rPr lang="en-IN" dirty="0">
                <a:solidFill>
                  <a:srgbClr val="FFA500"/>
                </a:solidFill>
                <a:latin typeface="Arial MT"/>
                <a:cs typeface="Arial MT"/>
              </a:rPr>
              <a:t>1. Purpose: </a:t>
            </a:r>
            <a:r>
              <a:rPr lang="en-IN" dirty="0">
                <a:solidFill>
                  <a:schemeClr val="bg1"/>
                </a:solidFill>
                <a:latin typeface="Arial MT"/>
                <a:cs typeface="Arial MT"/>
              </a:rPr>
              <a:t>Dynamically display array data using JSX</a:t>
            </a:r>
          </a:p>
          <a:p>
            <a:pPr marL="247015">
              <a:lnSpc>
                <a:spcPct val="100000"/>
              </a:lnSpc>
              <a:spcBef>
                <a:spcPts val="290"/>
              </a:spcBef>
            </a:pPr>
            <a:endParaRPr lang="en-IN" sz="400" dirty="0">
              <a:latin typeface="Arial MT"/>
              <a:cs typeface="Arial MT"/>
            </a:endParaRPr>
          </a:p>
          <a:p>
            <a:pPr marL="247015">
              <a:lnSpc>
                <a:spcPct val="100000"/>
              </a:lnSpc>
              <a:spcBef>
                <a:spcPts val="290"/>
              </a:spcBef>
            </a:pPr>
            <a:r>
              <a:rPr lang="en-IN" dirty="0">
                <a:solidFill>
                  <a:srgbClr val="FFA500"/>
                </a:solidFill>
                <a:latin typeface="Arial MT"/>
                <a:cs typeface="Arial MT"/>
              </a:rPr>
              <a:t>2. JSX Mapping: </a:t>
            </a:r>
            <a:r>
              <a:rPr lang="en-IN" dirty="0">
                <a:solidFill>
                  <a:schemeClr val="bg1"/>
                </a:solidFill>
                <a:latin typeface="Arial MT"/>
                <a:cs typeface="Arial MT"/>
              </a:rPr>
              <a:t>Use .map() to convert each item into a JSX element.</a:t>
            </a:r>
          </a:p>
          <a:p>
            <a:pPr marL="247015">
              <a:lnSpc>
                <a:spcPct val="100000"/>
              </a:lnSpc>
              <a:spcBef>
                <a:spcPts val="290"/>
              </a:spcBef>
            </a:pPr>
            <a:endParaRPr lang="en-IN" sz="400" dirty="0">
              <a:latin typeface="Arial MT"/>
              <a:cs typeface="Arial MT"/>
            </a:endParaRPr>
          </a:p>
          <a:p>
            <a:pPr marL="247015">
              <a:lnSpc>
                <a:spcPct val="100000"/>
              </a:lnSpc>
              <a:spcBef>
                <a:spcPts val="290"/>
              </a:spcBef>
            </a:pPr>
            <a:r>
              <a:rPr lang="en-IN" dirty="0">
                <a:solidFill>
                  <a:srgbClr val="2ECC71"/>
                </a:solidFill>
                <a:latin typeface="Arial MT"/>
                <a:cs typeface="Arial MT"/>
              </a:rPr>
              <a:t>{</a:t>
            </a:r>
            <a:r>
              <a:rPr lang="en-IN" dirty="0" err="1">
                <a:solidFill>
                  <a:srgbClr val="2ECC71"/>
                </a:solidFill>
                <a:latin typeface="Arial MT"/>
                <a:cs typeface="Arial MT"/>
              </a:rPr>
              <a:t>items.map</a:t>
            </a:r>
            <a:r>
              <a:rPr lang="en-IN" dirty="0">
                <a:solidFill>
                  <a:srgbClr val="2ECC71"/>
                </a:solidFill>
                <a:latin typeface="Arial MT"/>
                <a:cs typeface="Arial MT"/>
              </a:rPr>
              <a:t>(item =&gt; &lt;li key={item.id}&gt;{item.name}&lt;/li&gt;)}</a:t>
            </a:r>
          </a:p>
          <a:p>
            <a:pPr marL="247015">
              <a:lnSpc>
                <a:spcPct val="100000"/>
              </a:lnSpc>
              <a:spcBef>
                <a:spcPts val="290"/>
              </a:spcBef>
            </a:pPr>
            <a:endParaRPr lang="en-IN" sz="400" dirty="0">
              <a:latin typeface="Arial MT"/>
              <a:cs typeface="Arial MT"/>
            </a:endParaRPr>
          </a:p>
          <a:p>
            <a:pPr marL="247015">
              <a:lnSpc>
                <a:spcPct val="100000"/>
              </a:lnSpc>
              <a:spcBef>
                <a:spcPts val="290"/>
              </a:spcBef>
            </a:pPr>
            <a:r>
              <a:rPr lang="en-IN" dirty="0">
                <a:solidFill>
                  <a:srgbClr val="FFA500"/>
                </a:solidFill>
                <a:latin typeface="Arial MT"/>
                <a:cs typeface="Arial MT"/>
              </a:rPr>
              <a:t>3. Inline Rendering: </a:t>
            </a:r>
            <a:r>
              <a:rPr lang="en-IN" dirty="0">
                <a:solidFill>
                  <a:schemeClr val="bg1"/>
                </a:solidFill>
                <a:latin typeface="Arial MT"/>
                <a:cs typeface="Arial MT"/>
              </a:rPr>
              <a:t>Render directly within JSX — no separate function needed.</a:t>
            </a:r>
          </a:p>
          <a:p>
            <a:pPr marL="247015">
              <a:lnSpc>
                <a:spcPct val="100000"/>
              </a:lnSpc>
              <a:spcBef>
                <a:spcPts val="290"/>
              </a:spcBef>
            </a:pPr>
            <a:endParaRPr lang="en-IN" sz="400" dirty="0">
              <a:latin typeface="Arial MT"/>
              <a:cs typeface="Arial MT"/>
            </a:endParaRPr>
          </a:p>
          <a:p>
            <a:pPr marL="247015">
              <a:lnSpc>
                <a:spcPct val="100000"/>
              </a:lnSpc>
              <a:spcBef>
                <a:spcPts val="290"/>
              </a:spcBef>
            </a:pPr>
            <a:r>
              <a:rPr lang="en-IN" dirty="0">
                <a:solidFill>
                  <a:srgbClr val="FFA500"/>
                </a:solidFill>
                <a:latin typeface="Arial MT"/>
                <a:cs typeface="Arial MT"/>
              </a:rPr>
              <a:t>4. Key Prop: </a:t>
            </a:r>
            <a:r>
              <a:rPr lang="en-IN" dirty="0">
                <a:solidFill>
                  <a:schemeClr val="bg1"/>
                </a:solidFill>
                <a:latin typeface="Arial MT"/>
                <a:cs typeface="Arial MT"/>
              </a:rPr>
              <a:t>Assign a unique key to each element for optimized re-renders.</a:t>
            </a:r>
          </a:p>
          <a:p>
            <a:pPr marL="247015">
              <a:lnSpc>
                <a:spcPct val="100000"/>
              </a:lnSpc>
              <a:spcBef>
                <a:spcPts val="290"/>
              </a:spcBef>
            </a:pPr>
            <a:endParaRPr lang="en-IN" sz="500" dirty="0">
              <a:latin typeface="Arial MT"/>
              <a:cs typeface="Arial MT"/>
            </a:endParaRPr>
          </a:p>
          <a:p>
            <a:pPr marL="247015">
              <a:lnSpc>
                <a:spcPct val="100000"/>
              </a:lnSpc>
              <a:spcBef>
                <a:spcPts val="290"/>
              </a:spcBef>
            </a:pPr>
            <a:r>
              <a:rPr lang="en-IN" dirty="0">
                <a:solidFill>
                  <a:srgbClr val="2ECC71"/>
                </a:solidFill>
                <a:latin typeface="Arial MT"/>
                <a:cs typeface="Arial MT"/>
              </a:rPr>
              <a:t>Example: &lt;div key={item.id}&gt;{item.name}&lt;/div&gt;</a:t>
            </a:r>
          </a:p>
          <a:p>
            <a:pPr marL="247015">
              <a:lnSpc>
                <a:spcPct val="100000"/>
              </a:lnSpc>
              <a:spcBef>
                <a:spcPts val="290"/>
              </a:spcBef>
            </a:pPr>
            <a:endParaRPr lang="en-IN" sz="500" dirty="0">
              <a:latin typeface="Arial MT"/>
              <a:cs typeface="Arial MT"/>
            </a:endParaRPr>
          </a:p>
          <a:p>
            <a:pPr marL="247015">
              <a:lnSpc>
                <a:spcPct val="100000"/>
              </a:lnSpc>
              <a:spcBef>
                <a:spcPts val="290"/>
              </a:spcBef>
            </a:pPr>
            <a:r>
              <a:rPr lang="en-IN" dirty="0">
                <a:solidFill>
                  <a:srgbClr val="FFA500"/>
                </a:solidFill>
                <a:latin typeface="Arial MT"/>
                <a:cs typeface="Arial MT"/>
              </a:rPr>
              <a:t>5. Why Key Matters: </a:t>
            </a:r>
            <a:r>
              <a:rPr lang="en-IN" dirty="0">
                <a:solidFill>
                  <a:schemeClr val="bg1"/>
                </a:solidFill>
                <a:latin typeface="Arial MT"/>
                <a:cs typeface="Arial MT"/>
              </a:rPr>
              <a:t>Helps React track items efficiently and improve performance.</a:t>
            </a:r>
            <a:endParaRPr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53397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0730">
              <a:lnSpc>
                <a:spcPct val="100000"/>
              </a:lnSpc>
              <a:spcBef>
                <a:spcPts val="100"/>
              </a:spcBef>
            </a:pPr>
            <a:r>
              <a:rPr dirty="0"/>
              <a:t>19.</a:t>
            </a:r>
            <a:r>
              <a:rPr spc="-40" dirty="0"/>
              <a:t> </a:t>
            </a:r>
            <a:r>
              <a:rPr dirty="0">
                <a:solidFill>
                  <a:srgbClr val="02FF00"/>
                </a:solidFill>
              </a:rPr>
              <a:t>Map</a:t>
            </a:r>
            <a:r>
              <a:rPr spc="-40" dirty="0">
                <a:solidFill>
                  <a:srgbClr val="02FF00"/>
                </a:solidFill>
              </a:rPr>
              <a:t> </a:t>
            </a:r>
            <a:r>
              <a:rPr spc="-10" dirty="0">
                <a:solidFill>
                  <a:srgbClr val="02FF00"/>
                </a:solidFill>
              </a:rPr>
              <a:t>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068BAB-D3B7-5E6A-4E1D-C2E27A637B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70" t="14414" r="7141" b="13513"/>
          <a:stretch>
            <a:fillRect/>
          </a:stretch>
        </p:blipFill>
        <p:spPr>
          <a:xfrm>
            <a:off x="6172200" y="971550"/>
            <a:ext cx="2819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8197" y="1187196"/>
            <a:ext cx="4044315" cy="3006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45"/>
              </a:lnSpc>
              <a:spcBef>
                <a:spcPts val="100"/>
              </a:spcBef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Conditional</a:t>
            </a:r>
            <a:r>
              <a:rPr sz="14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Rendering</a:t>
            </a:r>
            <a:endParaRPr sz="1400">
              <a:latin typeface="Arial MT"/>
              <a:cs typeface="Arial MT"/>
            </a:endParaRPr>
          </a:p>
          <a:p>
            <a:pPr marL="297815" indent="-106045">
              <a:lnSpc>
                <a:spcPts val="1645"/>
              </a:lnSpc>
              <a:buClr>
                <a:srgbClr val="FFA50A"/>
              </a:buClr>
              <a:buChar char="•"/>
              <a:tabLst>
                <a:tab pos="297815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certain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conditions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12700" marR="996950" indent="285115">
              <a:lnSpc>
                <a:spcPts val="1700"/>
              </a:lnSpc>
              <a:spcBef>
                <a:spcPts val="40"/>
              </a:spcBef>
              <a:buClr>
                <a:srgbClr val="FFA50A"/>
              </a:buClr>
              <a:buChar char="•"/>
              <a:tabLst>
                <a:tab pos="297815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dynamic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interfaces. 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Methods</a:t>
            </a:r>
            <a:endParaRPr sz="1400">
              <a:latin typeface="Arial MT"/>
              <a:cs typeface="Arial MT"/>
            </a:endParaRPr>
          </a:p>
          <a:p>
            <a:pPr marL="325755" marR="5080" indent="-133350">
              <a:lnSpc>
                <a:spcPts val="1700"/>
              </a:lnSpc>
              <a:spcBef>
                <a:spcPts val="5"/>
              </a:spcBef>
              <a:buChar char="•"/>
              <a:tabLst>
                <a:tab pos="325755" algn="l"/>
              </a:tabLst>
            </a:pP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If-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else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statements: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Choose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between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two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blocks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endParaRPr sz="1400">
              <a:latin typeface="Arial MT"/>
              <a:cs typeface="Arial MT"/>
            </a:endParaRPr>
          </a:p>
          <a:p>
            <a:pPr marL="325120" indent="-132715">
              <a:lnSpc>
                <a:spcPts val="1550"/>
              </a:lnSpc>
              <a:buChar char="•"/>
              <a:tabLst>
                <a:tab pos="32512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Ternary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operators: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Quick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way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choose</a:t>
            </a:r>
            <a:endParaRPr sz="1400">
              <a:latin typeface="Arial MT"/>
              <a:cs typeface="Arial MT"/>
            </a:endParaRPr>
          </a:p>
          <a:p>
            <a:pPr marL="32575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two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options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25755" marR="66675" indent="-133350">
              <a:lnSpc>
                <a:spcPct val="101400"/>
              </a:lnSpc>
              <a:buChar char="•"/>
              <a:tabLst>
                <a:tab pos="32575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Logical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operators: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Useful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rendering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content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condition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true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45"/>
              </a:lnSpc>
              <a:spcBef>
                <a:spcPts val="25"/>
              </a:spcBef>
            </a:pP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Benefits</a:t>
            </a:r>
            <a:endParaRPr sz="1400">
              <a:latin typeface="Arial MT"/>
              <a:cs typeface="Arial MT"/>
            </a:endParaRPr>
          </a:p>
          <a:p>
            <a:pPr marL="325120" indent="-132715">
              <a:lnSpc>
                <a:spcPts val="1645"/>
              </a:lnSpc>
              <a:buClr>
                <a:srgbClr val="FFA50A"/>
              </a:buClr>
              <a:buChar char="•"/>
              <a:tabLst>
                <a:tab pos="325120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Enhances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experience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25120" indent="-132715">
              <a:lnSpc>
                <a:spcPct val="100000"/>
              </a:lnSpc>
              <a:buClr>
                <a:srgbClr val="FFA50A"/>
              </a:buClr>
              <a:buChar char="•"/>
              <a:tabLst>
                <a:tab pos="325120" algn="l"/>
              </a:tabLst>
            </a:pP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Reduces</a:t>
            </a:r>
            <a:r>
              <a:rPr sz="1400" spc="-5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unnecessary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rendering.</a:t>
            </a:r>
            <a:endParaRPr sz="1400">
              <a:latin typeface="Arial MT"/>
              <a:cs typeface="Arial MT"/>
            </a:endParaRPr>
          </a:p>
          <a:p>
            <a:pPr marL="325120" indent="-132715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Char char="•"/>
              <a:tabLst>
                <a:tab pos="325120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Makes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apps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interactive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responsive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28575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5225">
              <a:lnSpc>
                <a:spcPct val="100000"/>
              </a:lnSpc>
              <a:spcBef>
                <a:spcPts val="100"/>
              </a:spcBef>
            </a:pPr>
            <a:r>
              <a:rPr dirty="0"/>
              <a:t>20.</a:t>
            </a:r>
            <a:r>
              <a:rPr spc="-60" dirty="0"/>
              <a:t> </a:t>
            </a:r>
            <a:r>
              <a:rPr dirty="0">
                <a:solidFill>
                  <a:srgbClr val="02FF00"/>
                </a:solidFill>
              </a:rPr>
              <a:t>Conditional</a:t>
            </a:r>
            <a:r>
              <a:rPr spc="-55" dirty="0">
                <a:solidFill>
                  <a:srgbClr val="02FF00"/>
                </a:solidFill>
              </a:rPr>
              <a:t> </a:t>
            </a:r>
            <a:r>
              <a:rPr spc="-10" dirty="0">
                <a:solidFill>
                  <a:srgbClr val="02FF00"/>
                </a:solidFill>
              </a:rPr>
              <a:t>Rendering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2189" y="1962150"/>
            <a:ext cx="4293614" cy="13484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1047750"/>
            <a:ext cx="8763000" cy="334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015" indent="-361315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r>
              <a:rPr lang="en-US" sz="2000" spc="-10" dirty="0">
                <a:solidFill>
                  <a:srgbClr val="FFA500"/>
                </a:solidFill>
                <a:latin typeface="Arial MT"/>
                <a:cs typeface="Arial MT"/>
              </a:rPr>
              <a:t>Complex UI Logic: </a:t>
            </a:r>
            <a:r>
              <a:rPr lang="en-US" sz="2000" spc="-10" dirty="0">
                <a:solidFill>
                  <a:schemeClr val="bg1"/>
                </a:solidFill>
                <a:latin typeface="Arial MT"/>
                <a:cs typeface="Arial MT"/>
              </a:rPr>
              <a:t>Managing DOM, state, and updates manually is difficult.</a:t>
            </a:r>
          </a:p>
          <a:p>
            <a:pPr marL="374015" indent="-361315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endParaRPr lang="en-US" sz="500" spc="-1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374015" indent="-361315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r>
              <a:rPr lang="en-US" sz="2000" spc="-10" dirty="0">
                <a:solidFill>
                  <a:srgbClr val="FFA500"/>
                </a:solidFill>
                <a:latin typeface="Arial MT"/>
                <a:cs typeface="Arial MT"/>
              </a:rPr>
              <a:t>Error-Prone &amp; Hard to Debug: </a:t>
            </a:r>
            <a:r>
              <a:rPr lang="en-US" sz="2000" spc="-10" dirty="0">
                <a:solidFill>
                  <a:schemeClr val="bg1"/>
                </a:solidFill>
                <a:latin typeface="Arial MT"/>
                <a:cs typeface="Arial MT"/>
              </a:rPr>
              <a:t>Minor mistakes can break entire features.</a:t>
            </a:r>
          </a:p>
          <a:p>
            <a:pPr marL="374015" indent="-361315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endParaRPr lang="en-US" sz="500" spc="-1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374015" indent="-361315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r>
              <a:rPr lang="en-US" sz="2000" spc="-10" dirty="0">
                <a:solidFill>
                  <a:srgbClr val="FFA500"/>
                </a:solidFill>
                <a:latin typeface="Arial MT"/>
                <a:cs typeface="Arial MT"/>
              </a:rPr>
              <a:t>Poor Maintainability: </a:t>
            </a:r>
            <a:r>
              <a:rPr lang="en-US" sz="2000" spc="-10" dirty="0">
                <a:solidFill>
                  <a:schemeClr val="bg1"/>
                </a:solidFill>
                <a:latin typeface="Arial MT"/>
                <a:cs typeface="Arial MT"/>
              </a:rPr>
              <a:t>Code becomes messy &amp; unmanageable as grows.</a:t>
            </a:r>
          </a:p>
          <a:p>
            <a:pPr marL="374015" indent="-361315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endParaRPr lang="en-US" sz="500" spc="-1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374015" indent="-361315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r>
              <a:rPr lang="en-US" sz="2000" spc="-10" dirty="0">
                <a:solidFill>
                  <a:srgbClr val="FFA500"/>
                </a:solidFill>
                <a:latin typeface="Arial MT"/>
                <a:cs typeface="Arial MT"/>
              </a:rPr>
              <a:t>Low Reusability: </a:t>
            </a:r>
            <a:r>
              <a:rPr lang="en-US" sz="2000" spc="-10" dirty="0">
                <a:solidFill>
                  <a:schemeClr val="bg1"/>
                </a:solidFill>
                <a:latin typeface="Arial MT"/>
                <a:cs typeface="Arial MT"/>
              </a:rPr>
              <a:t>No standard </a:t>
            </a:r>
          </a:p>
          <a:p>
            <a:pPr marL="12700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tabLst>
                <a:tab pos="374015" algn="l"/>
              </a:tabLst>
            </a:pPr>
            <a:r>
              <a:rPr lang="en-US" sz="2000" spc="-10" dirty="0">
                <a:solidFill>
                  <a:schemeClr val="bg1"/>
                </a:solidFill>
                <a:latin typeface="Arial MT"/>
                <a:cs typeface="Arial MT"/>
              </a:rPr>
              <a:t>	way to reuse UI or logic efficiently.</a:t>
            </a:r>
          </a:p>
          <a:p>
            <a:pPr marL="374015" indent="-361315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endParaRPr lang="en-US" sz="500" spc="-1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tabLst>
                <a:tab pos="374015" algn="l"/>
              </a:tabLst>
            </a:pPr>
            <a:r>
              <a:rPr lang="en-US" spc="-10" dirty="0">
                <a:solidFill>
                  <a:schemeClr val="bg1"/>
                </a:solidFill>
                <a:latin typeface="Arial MT"/>
                <a:cs typeface="Arial MT"/>
              </a:rPr>
              <a:t>5.  </a:t>
            </a:r>
            <a:r>
              <a:rPr lang="en-US" sz="2000" spc="-10" dirty="0">
                <a:solidFill>
                  <a:srgbClr val="FFA500"/>
                </a:solidFill>
                <a:latin typeface="Arial MT"/>
                <a:cs typeface="Arial MT"/>
              </a:rPr>
              <a:t>Manual DOM Manipulation: </a:t>
            </a:r>
          </a:p>
          <a:p>
            <a:pPr marL="12700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tabLst>
                <a:tab pos="374015" algn="l"/>
              </a:tabLst>
            </a:pPr>
            <a:r>
              <a:rPr lang="en-US" sz="2000" spc="-10" dirty="0">
                <a:solidFill>
                  <a:srgbClr val="FFA500"/>
                </a:solidFill>
                <a:latin typeface="Arial MT"/>
                <a:cs typeface="Arial MT"/>
              </a:rPr>
              <a:t>	</a:t>
            </a:r>
            <a:r>
              <a:rPr lang="en-US" sz="2000" spc="-10" dirty="0">
                <a:solidFill>
                  <a:schemeClr val="bg1"/>
                </a:solidFill>
                <a:latin typeface="Arial MT"/>
                <a:cs typeface="Arial MT"/>
              </a:rPr>
              <a:t>Time-consuming and </a:t>
            </a:r>
          </a:p>
          <a:p>
            <a:pPr marL="12700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tabLst>
                <a:tab pos="374015" algn="l"/>
              </a:tabLst>
            </a:pPr>
            <a:r>
              <a:rPr lang="en-US" sz="2000" spc="-10" dirty="0">
                <a:solidFill>
                  <a:schemeClr val="bg1"/>
                </a:solidFill>
                <a:latin typeface="Arial MT"/>
                <a:cs typeface="Arial MT"/>
              </a:rPr>
              <a:t>	performance-intensive.</a:t>
            </a:r>
            <a:endParaRPr sz="20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2212" y="60452"/>
            <a:ext cx="6988176" cy="755396"/>
          </a:xfrm>
          <a:prstGeom prst="rect">
            <a:avLst/>
          </a:prstGeom>
        </p:spPr>
        <p:txBody>
          <a:bodyPr vert="horz" wrap="square" lIns="0" tIns="102616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2FF00"/>
                </a:solidFill>
              </a:rPr>
              <a:t>3.</a:t>
            </a:r>
            <a:r>
              <a:rPr sz="3600" spc="-65" dirty="0">
                <a:solidFill>
                  <a:srgbClr val="02FF00"/>
                </a:solidFill>
              </a:rPr>
              <a:t> </a:t>
            </a:r>
            <a:r>
              <a:rPr sz="3600" dirty="0"/>
              <a:t>Problems</a:t>
            </a:r>
            <a:r>
              <a:rPr sz="3600" spc="-65" dirty="0"/>
              <a:t> </a:t>
            </a:r>
            <a:r>
              <a:rPr sz="3600" dirty="0">
                <a:solidFill>
                  <a:srgbClr val="FFFFFF"/>
                </a:solidFill>
              </a:rPr>
              <a:t>with</a:t>
            </a:r>
            <a:r>
              <a:rPr sz="3600" spc="-70" dirty="0">
                <a:solidFill>
                  <a:srgbClr val="FFFFFF"/>
                </a:solidFill>
              </a:rPr>
              <a:t> </a:t>
            </a:r>
            <a:r>
              <a:rPr sz="3600" spc="-10" dirty="0">
                <a:solidFill>
                  <a:srgbClr val="02FF00"/>
                </a:solidFill>
              </a:rPr>
              <a:t>JavaScript</a:t>
            </a: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6FE86C-41FF-6F22-23FE-C3BADD785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266950"/>
            <a:ext cx="4742392" cy="29451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186056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1255">
              <a:lnSpc>
                <a:spcPct val="100000"/>
              </a:lnSpc>
              <a:spcBef>
                <a:spcPts val="100"/>
              </a:spcBef>
            </a:pPr>
            <a:r>
              <a:rPr dirty="0"/>
              <a:t>21.</a:t>
            </a:r>
            <a:r>
              <a:rPr spc="-50" dirty="0"/>
              <a:t> </a:t>
            </a:r>
            <a:r>
              <a:rPr dirty="0"/>
              <a:t>Passing</a:t>
            </a:r>
            <a:r>
              <a:rPr spc="-45" dirty="0"/>
              <a:t> </a:t>
            </a:r>
            <a:r>
              <a:rPr dirty="0"/>
              <a:t>Data</a:t>
            </a:r>
            <a:r>
              <a:rPr spc="-45" dirty="0"/>
              <a:t> </a:t>
            </a:r>
            <a:r>
              <a:rPr dirty="0"/>
              <a:t>via</a:t>
            </a:r>
            <a:r>
              <a:rPr spc="-45" dirty="0"/>
              <a:t> </a:t>
            </a:r>
            <a:r>
              <a:rPr spc="-10" dirty="0">
                <a:solidFill>
                  <a:srgbClr val="02FF00"/>
                </a:solidFill>
              </a:rPr>
              <a:t>Props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6019" y="971550"/>
            <a:ext cx="4032885" cy="3006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45"/>
              </a:lnSpc>
              <a:spcBef>
                <a:spcPts val="100"/>
              </a:spcBef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Props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in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React</a:t>
            </a:r>
            <a:endParaRPr sz="1400" dirty="0">
              <a:latin typeface="Arial MT"/>
              <a:cs typeface="Arial MT"/>
            </a:endParaRPr>
          </a:p>
          <a:p>
            <a:pPr marL="297815" indent="-106045">
              <a:lnSpc>
                <a:spcPts val="1645"/>
              </a:lnSpc>
              <a:buClr>
                <a:srgbClr val="FFA50A"/>
              </a:buClr>
              <a:buChar char="•"/>
              <a:tabLst>
                <a:tab pos="297815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Short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endParaRPr sz="1400" dirty="0">
              <a:latin typeface="Arial MT"/>
              <a:cs typeface="Arial MT"/>
            </a:endParaRPr>
          </a:p>
          <a:p>
            <a:pPr marL="297815" indent="-106045">
              <a:lnSpc>
                <a:spcPct val="100000"/>
              </a:lnSpc>
              <a:buClr>
                <a:srgbClr val="FFA50A"/>
              </a:buClr>
              <a:buChar char="•"/>
              <a:tabLst>
                <a:tab pos="297815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Mechanism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passing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data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  <a:p>
            <a:pPr marL="15875" marR="2100580" indent="281940">
              <a:lnSpc>
                <a:spcPct val="101400"/>
              </a:lnSpc>
              <a:buClr>
                <a:srgbClr val="FFA50A"/>
              </a:buClr>
              <a:buChar char="•"/>
              <a:tabLst>
                <a:tab pos="297815" algn="l"/>
              </a:tabLst>
            </a:pP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Read-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only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default 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Usage</a:t>
            </a:r>
            <a:endParaRPr sz="1400" dirty="0">
              <a:latin typeface="Arial MT"/>
              <a:cs typeface="Arial MT"/>
            </a:endParaRPr>
          </a:p>
          <a:p>
            <a:pPr marL="325120" indent="-132715">
              <a:lnSpc>
                <a:spcPts val="1645"/>
              </a:lnSpc>
              <a:spcBef>
                <a:spcPts val="25"/>
              </a:spcBef>
              <a:buClr>
                <a:srgbClr val="FFA50A"/>
              </a:buClr>
              <a:buChar char="•"/>
              <a:tabLst>
                <a:tab pos="325120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Pass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parent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to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child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component.</a:t>
            </a:r>
            <a:endParaRPr sz="1400" dirty="0">
              <a:latin typeface="Arial MT"/>
              <a:cs typeface="Arial MT"/>
            </a:endParaRPr>
          </a:p>
          <a:p>
            <a:pPr marL="325120" indent="-132715">
              <a:lnSpc>
                <a:spcPts val="1645"/>
              </a:lnSpc>
              <a:buClr>
                <a:srgbClr val="FFA50A"/>
              </a:buClr>
              <a:buChar char="•"/>
              <a:tabLst>
                <a:tab pos="325120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Makes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components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reusable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  <a:p>
            <a:pPr marL="12700" marR="1460500" indent="312420">
              <a:lnSpc>
                <a:spcPts val="1700"/>
              </a:lnSpc>
              <a:spcBef>
                <a:spcPts val="40"/>
              </a:spcBef>
              <a:buClr>
                <a:srgbClr val="FFA50A"/>
              </a:buClr>
              <a:buChar char="•"/>
              <a:tabLst>
                <a:tab pos="325120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Defined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attributes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JSX.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Key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Points</a:t>
            </a:r>
            <a:endParaRPr sz="1400" dirty="0">
              <a:latin typeface="Arial MT"/>
              <a:cs typeface="Arial MT"/>
            </a:endParaRPr>
          </a:p>
          <a:p>
            <a:pPr marL="325120" indent="-132715">
              <a:lnSpc>
                <a:spcPts val="1650"/>
              </a:lnSpc>
              <a:buClr>
                <a:srgbClr val="FFA50A"/>
              </a:buClr>
              <a:buChar char="•"/>
              <a:tabLst>
                <a:tab pos="325120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flows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one-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way</a:t>
            </a:r>
            <a:r>
              <a:rPr sz="14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(downwards).</a:t>
            </a:r>
            <a:endParaRPr sz="1400" dirty="0">
              <a:latin typeface="Arial MT"/>
              <a:cs typeface="Arial MT"/>
            </a:endParaRPr>
          </a:p>
          <a:p>
            <a:pPr marL="325120" indent="-132715">
              <a:lnSpc>
                <a:spcPts val="1645"/>
              </a:lnSpc>
              <a:spcBef>
                <a:spcPts val="20"/>
              </a:spcBef>
              <a:buClr>
                <a:srgbClr val="FFA50A"/>
              </a:buClr>
              <a:buChar char="•"/>
              <a:tabLst>
                <a:tab pos="325120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Props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immutable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  <a:p>
            <a:pPr marL="12700" marR="5080" indent="312420">
              <a:lnSpc>
                <a:spcPts val="1680"/>
              </a:lnSpc>
              <a:spcBef>
                <a:spcPts val="20"/>
              </a:spcBef>
              <a:buClr>
                <a:srgbClr val="FFA50A"/>
              </a:buClr>
              <a:buChar char="•"/>
              <a:tabLst>
                <a:tab pos="325120" algn="l"/>
              </a:tabLst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communication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between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components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 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Examples</a:t>
            </a:r>
            <a:endParaRPr sz="1400" dirty="0">
              <a:latin typeface="Arial MT"/>
              <a:cs typeface="Arial MT"/>
            </a:endParaRPr>
          </a:p>
          <a:p>
            <a:pPr marL="926465">
              <a:lnSpc>
                <a:spcPts val="1650"/>
              </a:lnSpc>
            </a:pP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&lt;Header</a:t>
            </a:r>
            <a:r>
              <a:rPr sz="1400" spc="-6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title="My</a:t>
            </a:r>
            <a:r>
              <a:rPr sz="1400" spc="-5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App"</a:t>
            </a:r>
            <a:r>
              <a:rPr sz="1400" spc="-5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02FF00"/>
                </a:solidFill>
                <a:latin typeface="Calibri"/>
                <a:cs typeface="Calibri"/>
              </a:rPr>
              <a:t>/&gt;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19600" y="1276350"/>
            <a:ext cx="4382135" cy="1870710"/>
            <a:chOff x="4493490" y="775853"/>
            <a:chExt cx="4382135" cy="18707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3490" y="775853"/>
              <a:ext cx="4382141" cy="18703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86949" y="2265505"/>
              <a:ext cx="577129" cy="2401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9058" y="1530349"/>
              <a:ext cx="577129" cy="2401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21749" y="848013"/>
              <a:ext cx="577129" cy="2401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4791" y="1530349"/>
              <a:ext cx="577129" cy="2401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1058" y="2230582"/>
              <a:ext cx="577129" cy="2401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4575" y="2795086"/>
            <a:ext cx="4514850" cy="169926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46379" indent="-233679">
              <a:lnSpc>
                <a:spcPct val="100000"/>
              </a:lnSpc>
              <a:spcBef>
                <a:spcPts val="360"/>
              </a:spcBef>
              <a:buSzPct val="87500"/>
              <a:buAutoNum type="arabicPeriod"/>
              <a:tabLst>
                <a:tab pos="246379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Localized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class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avoid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global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conflicts.</a:t>
            </a:r>
            <a:endParaRPr sz="1600"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265"/>
              </a:spcBef>
              <a:buSzPct val="87500"/>
              <a:buAutoNum type="arabicPeriod"/>
              <a:tabLst>
                <a:tab pos="246379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Styles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scoped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individual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components.</a:t>
            </a:r>
            <a:endParaRPr sz="1600"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290"/>
              </a:spcBef>
              <a:buSzPct val="87500"/>
              <a:buAutoNum type="arabicPeriod"/>
              <a:tabLst>
                <a:tab pos="246379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Helps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creating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component-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specific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styles.</a:t>
            </a:r>
            <a:endParaRPr sz="1600"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285"/>
              </a:spcBef>
              <a:buSzPct val="87500"/>
              <a:buAutoNum type="arabicPeriod"/>
              <a:tabLst>
                <a:tab pos="246379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Automatically</a:t>
            </a:r>
            <a:r>
              <a:rPr sz="16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generates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unique</a:t>
            </a:r>
            <a:r>
              <a:rPr sz="16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class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names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265"/>
              </a:spcBef>
              <a:buSzPct val="87500"/>
              <a:buAutoNum type="arabicPeriod"/>
              <a:tabLst>
                <a:tab pos="246379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Promotes</a:t>
            </a:r>
            <a:r>
              <a:rPr sz="1600" spc="-5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modular</a:t>
            </a:r>
            <a:r>
              <a:rPr sz="16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maintainable</a:t>
            </a:r>
            <a:r>
              <a:rPr sz="16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CSS.</a:t>
            </a:r>
            <a:endParaRPr sz="1600"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290"/>
              </a:spcBef>
              <a:buSzPct val="87500"/>
              <a:buAutoNum type="arabicPeriod"/>
              <a:tabLst>
                <a:tab pos="246379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Can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use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alongside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global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CSS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needed.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168329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2464">
              <a:lnSpc>
                <a:spcPct val="100000"/>
              </a:lnSpc>
              <a:spcBef>
                <a:spcPts val="100"/>
              </a:spcBef>
            </a:pPr>
            <a:r>
              <a:rPr dirty="0"/>
              <a:t>22.</a:t>
            </a:r>
            <a:r>
              <a:rPr spc="-35" dirty="0"/>
              <a:t> </a:t>
            </a:r>
            <a:r>
              <a:rPr dirty="0"/>
              <a:t>CSS</a:t>
            </a:r>
            <a:r>
              <a:rPr spc="-40" dirty="0"/>
              <a:t> </a:t>
            </a:r>
            <a:r>
              <a:rPr spc="-10" dirty="0">
                <a:solidFill>
                  <a:srgbClr val="02FF00"/>
                </a:solidFill>
              </a:rPr>
              <a:t>Modules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8095" y="1117191"/>
            <a:ext cx="2048117" cy="150016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2374" y="1362273"/>
            <a:ext cx="2142836" cy="914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47790" y="1117191"/>
            <a:ext cx="2165861" cy="141452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0200" y="2724150"/>
            <a:ext cx="5294630" cy="151003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7015" indent="-234315">
              <a:lnSpc>
                <a:spcPct val="100000"/>
              </a:lnSpc>
              <a:spcBef>
                <a:spcPts val="409"/>
              </a:spcBef>
              <a:buClr>
                <a:srgbClr val="FFA50A"/>
              </a:buClr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children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special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prop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passing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elements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into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components.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310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Used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for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flexible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reusable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designs.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9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Common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layout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container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components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Accessed</a:t>
            </a:r>
            <a:r>
              <a:rPr sz="14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props.children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33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Can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be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any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content: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strings,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numbers,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JSX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components.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Enhances</a:t>
            </a:r>
            <a:r>
              <a:rPr sz="1400" spc="-4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composability</a:t>
            </a:r>
            <a:r>
              <a:rPr sz="14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reusability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148126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5605">
              <a:lnSpc>
                <a:spcPct val="100000"/>
              </a:lnSpc>
              <a:spcBef>
                <a:spcPts val="100"/>
              </a:spcBef>
            </a:pPr>
            <a:r>
              <a:rPr dirty="0"/>
              <a:t>23.</a:t>
            </a:r>
            <a:r>
              <a:rPr spc="-45" dirty="0"/>
              <a:t> </a:t>
            </a:r>
            <a:r>
              <a:rPr dirty="0"/>
              <a:t>Passing</a:t>
            </a:r>
            <a:r>
              <a:rPr spc="-40" dirty="0"/>
              <a:t> </a:t>
            </a:r>
            <a:r>
              <a:rPr spc="-10" dirty="0">
                <a:solidFill>
                  <a:srgbClr val="02FF00"/>
                </a:solidFill>
              </a:rPr>
              <a:t>Children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000929"/>
            <a:ext cx="2968581" cy="13704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7600" y="1000929"/>
            <a:ext cx="4860761" cy="126019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18955" y="2966720"/>
            <a:ext cx="5506085" cy="15862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7650" indent="-234950">
              <a:lnSpc>
                <a:spcPct val="100000"/>
              </a:lnSpc>
              <a:spcBef>
                <a:spcPts val="340"/>
              </a:spcBef>
              <a:buSzPct val="88888"/>
              <a:buAutoNum type="arabicPeriod"/>
              <a:tabLst>
                <a:tab pos="247650" algn="l"/>
              </a:tabLst>
            </a:pP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React</a:t>
            </a:r>
            <a:r>
              <a:rPr sz="18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events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camelCase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e.g.,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2FF00"/>
                </a:solidFill>
                <a:latin typeface="Arial MT"/>
                <a:cs typeface="Arial MT"/>
              </a:rPr>
              <a:t>onClick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 dirty="0">
              <a:latin typeface="Arial MT"/>
              <a:cs typeface="Arial MT"/>
            </a:endParaRPr>
          </a:p>
          <a:p>
            <a:pPr marL="247650" indent="-234950">
              <a:lnSpc>
                <a:spcPct val="100000"/>
              </a:lnSpc>
              <a:spcBef>
                <a:spcPts val="240"/>
              </a:spcBef>
              <a:buSzPct val="88888"/>
              <a:buAutoNum type="arabicPeriod"/>
              <a:tabLst>
                <a:tab pos="247650" algn="l"/>
              </a:tabLst>
            </a:pP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Uses</a:t>
            </a:r>
            <a:r>
              <a:rPr sz="18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synthetic</a:t>
            </a:r>
            <a:r>
              <a:rPr sz="18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events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direct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browser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events.</a:t>
            </a:r>
            <a:endParaRPr sz="1800" dirty="0">
              <a:latin typeface="Arial MT"/>
              <a:cs typeface="Arial MT"/>
            </a:endParaRPr>
          </a:p>
          <a:p>
            <a:pPr marL="247650" indent="-234950">
              <a:lnSpc>
                <a:spcPct val="100000"/>
              </a:lnSpc>
              <a:spcBef>
                <a:spcPts val="335"/>
              </a:spcBef>
              <a:buSzPct val="88888"/>
              <a:buAutoNum type="arabicPeriod"/>
              <a:tabLst>
                <a:tab pos="247650" algn="l"/>
              </a:tabLst>
            </a:pP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Event</a:t>
            </a:r>
            <a:r>
              <a:rPr sz="18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handlers</a:t>
            </a:r>
            <a:r>
              <a:rPr sz="18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functions</a:t>
            </a:r>
            <a:r>
              <a:rPr sz="18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arrow</a:t>
            </a:r>
            <a:r>
              <a:rPr sz="18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2FF00"/>
                </a:solidFill>
                <a:latin typeface="Arial MT"/>
                <a:cs typeface="Arial MT"/>
              </a:rPr>
              <a:t>functions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 dirty="0">
              <a:latin typeface="Arial MT"/>
              <a:cs typeface="Arial MT"/>
            </a:endParaRPr>
          </a:p>
          <a:p>
            <a:pPr marL="247650" indent="-234950">
              <a:lnSpc>
                <a:spcPct val="100000"/>
              </a:lnSpc>
              <a:spcBef>
                <a:spcPts val="335"/>
              </a:spcBef>
              <a:buSzPct val="88888"/>
              <a:buAutoNum type="arabicPeriod"/>
              <a:tabLst>
                <a:tab pos="247650" algn="l"/>
              </a:tabLst>
            </a:pP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Use</a:t>
            </a:r>
            <a:r>
              <a:rPr sz="18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onChange</a:t>
            </a:r>
            <a:r>
              <a:rPr sz="18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controlled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form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inputs.</a:t>
            </a:r>
            <a:endParaRPr sz="1800" dirty="0">
              <a:latin typeface="Arial MT"/>
              <a:cs typeface="Arial MT"/>
            </a:endParaRPr>
          </a:p>
          <a:p>
            <a:pPr marL="247650" indent="-234950">
              <a:lnSpc>
                <a:spcPct val="100000"/>
              </a:lnSpc>
              <a:spcBef>
                <a:spcPts val="335"/>
              </a:spcBef>
              <a:buSzPct val="88888"/>
              <a:buAutoNum type="arabicPeriod"/>
              <a:tabLst>
                <a:tab pos="247650" algn="l"/>
              </a:tabLst>
            </a:pP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Avoid</a:t>
            </a:r>
            <a:r>
              <a:rPr sz="18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inline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arrow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functions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JSX</a:t>
            </a:r>
            <a:r>
              <a:rPr sz="18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for</a:t>
            </a:r>
            <a:r>
              <a:rPr sz="18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2FF00"/>
                </a:solidFill>
                <a:latin typeface="Arial MT"/>
                <a:cs typeface="Arial MT"/>
              </a:rPr>
              <a:t>performance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08" y="13335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0210">
              <a:lnSpc>
                <a:spcPct val="100000"/>
              </a:lnSpc>
              <a:spcBef>
                <a:spcPts val="100"/>
              </a:spcBef>
            </a:pPr>
            <a:r>
              <a:rPr dirty="0"/>
              <a:t>24.</a:t>
            </a:r>
            <a:r>
              <a:rPr spc="-65" dirty="0"/>
              <a:t> </a:t>
            </a:r>
            <a:r>
              <a:rPr dirty="0"/>
              <a:t>Handling</a:t>
            </a:r>
            <a:r>
              <a:rPr spc="-60" dirty="0"/>
              <a:t> </a:t>
            </a:r>
            <a:r>
              <a:rPr spc="-10" dirty="0">
                <a:solidFill>
                  <a:srgbClr val="02FF00"/>
                </a:solidFill>
              </a:rPr>
              <a:t>Events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2074" y="971550"/>
            <a:ext cx="5719845" cy="170353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200150"/>
            <a:ext cx="5257800" cy="2496196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6379" indent="-233679">
              <a:lnSpc>
                <a:spcPct val="100000"/>
              </a:lnSpc>
              <a:spcBef>
                <a:spcPts val="385"/>
              </a:spcBef>
              <a:buSzPct val="87500"/>
              <a:buAutoNum type="arabicPeriod"/>
              <a:tabLst>
                <a:tab pos="246379" algn="l"/>
              </a:tabLst>
            </a:pP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Pass</a:t>
            </a:r>
            <a:r>
              <a:rPr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dynamic</a:t>
            </a:r>
            <a:r>
              <a:rPr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02FF00"/>
                </a:solidFill>
                <a:latin typeface="Arial MT"/>
                <a:cs typeface="Arial MT"/>
              </a:rPr>
              <a:t>behaviour</a:t>
            </a:r>
            <a:r>
              <a:rPr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FFFFFF"/>
                </a:solidFill>
                <a:latin typeface="Arial MT"/>
                <a:cs typeface="Arial MT"/>
              </a:rPr>
              <a:t>components.</a:t>
            </a:r>
            <a:endParaRPr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290"/>
              </a:spcBef>
              <a:buSzPct val="87500"/>
              <a:buAutoNum type="arabicPeriod"/>
              <a:tabLst>
                <a:tab pos="246379" algn="l"/>
              </a:tabLst>
            </a:pP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Enables</a:t>
            </a:r>
            <a:r>
              <a:rPr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upward</a:t>
            </a:r>
            <a:r>
              <a:rPr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communication</a:t>
            </a:r>
            <a:r>
              <a:rPr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02FF00"/>
                </a:solidFill>
                <a:latin typeface="Arial MT"/>
                <a:cs typeface="Arial MT"/>
              </a:rPr>
              <a:t>child</a:t>
            </a:r>
            <a:r>
              <a:rPr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02FF00"/>
                </a:solidFill>
                <a:latin typeface="Arial MT"/>
                <a:cs typeface="Arial MT"/>
              </a:rPr>
              <a:t>to</a:t>
            </a:r>
            <a:r>
              <a:rPr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02FF00"/>
                </a:solidFill>
                <a:latin typeface="Arial MT"/>
                <a:cs typeface="Arial MT"/>
              </a:rPr>
              <a:t>parent</a:t>
            </a:r>
            <a:r>
              <a:rPr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265"/>
              </a:spcBef>
              <a:buSzPct val="87500"/>
              <a:buAutoNum type="arabicPeriod"/>
              <a:tabLst>
                <a:tab pos="246379" algn="l"/>
              </a:tabLst>
            </a:pP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Commonly</a:t>
            </a:r>
            <a:r>
              <a:rPr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used</a:t>
            </a:r>
            <a:r>
              <a:rPr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02FF00"/>
                </a:solidFill>
                <a:latin typeface="Arial MT"/>
                <a:cs typeface="Arial MT"/>
              </a:rPr>
              <a:t>event</a:t>
            </a:r>
            <a:r>
              <a:rPr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02FF00"/>
                </a:solidFill>
                <a:latin typeface="Arial MT"/>
                <a:cs typeface="Arial MT"/>
              </a:rPr>
              <a:t>handling</a:t>
            </a:r>
            <a:r>
              <a:rPr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285"/>
              </a:spcBef>
              <a:buSzPct val="87500"/>
              <a:buAutoNum type="arabicPeriod"/>
              <a:tabLst>
                <a:tab pos="246379" algn="l"/>
              </a:tabLst>
            </a:pP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Parent</a:t>
            </a:r>
            <a:r>
              <a:rPr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defines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function,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02FF00"/>
                </a:solidFill>
                <a:latin typeface="Arial MT"/>
                <a:cs typeface="Arial MT"/>
              </a:rPr>
              <a:t>child</a:t>
            </a:r>
            <a:r>
              <a:rPr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02FF00"/>
                </a:solidFill>
                <a:latin typeface="Arial MT"/>
                <a:cs typeface="Arial MT"/>
              </a:rPr>
              <a:t>invokes</a:t>
            </a:r>
            <a:r>
              <a:rPr spc="-25" dirty="0">
                <a:solidFill>
                  <a:srgbClr val="02FF00"/>
                </a:solidFill>
                <a:latin typeface="Arial MT"/>
                <a:cs typeface="Arial MT"/>
              </a:rPr>
              <a:t> it.</a:t>
            </a:r>
            <a:endParaRPr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290"/>
              </a:spcBef>
              <a:buSzPct val="87500"/>
              <a:buAutoNum type="arabicPeriod"/>
              <a:tabLst>
                <a:tab pos="246379" algn="l"/>
              </a:tabLst>
            </a:pP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Enhances</a:t>
            </a:r>
            <a:r>
              <a:rPr spc="-4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02FF00"/>
                </a:solidFill>
                <a:latin typeface="Arial MT"/>
                <a:cs typeface="Arial MT"/>
              </a:rPr>
              <a:t>interactivity</a:t>
            </a:r>
            <a:r>
              <a:rPr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265"/>
              </a:spcBef>
              <a:buClr>
                <a:srgbClr val="FFA50A"/>
              </a:buClr>
              <a:buSzPct val="87500"/>
              <a:buAutoNum type="arabicPeriod"/>
              <a:tabLst>
                <a:tab pos="246379" algn="l"/>
              </a:tabLst>
            </a:pPr>
            <a:r>
              <a:rPr spc="-10" dirty="0">
                <a:solidFill>
                  <a:srgbClr val="FFFFFF"/>
                </a:solidFill>
                <a:latin typeface="Arial MT"/>
                <a:cs typeface="Arial MT"/>
              </a:rPr>
              <a:t>Example:</a:t>
            </a:r>
            <a:endParaRPr dirty="0">
              <a:latin typeface="Arial MT"/>
              <a:cs typeface="Arial MT"/>
            </a:endParaRPr>
          </a:p>
          <a:p>
            <a:pPr marL="895350">
              <a:lnSpc>
                <a:spcPct val="100000"/>
              </a:lnSpc>
              <a:spcBef>
                <a:spcPts val="285"/>
              </a:spcBef>
            </a:pPr>
            <a:r>
              <a:rPr dirty="0">
                <a:solidFill>
                  <a:srgbClr val="02FF00"/>
                </a:solidFill>
                <a:latin typeface="Arial MT"/>
                <a:cs typeface="Arial MT"/>
              </a:rPr>
              <a:t>&lt;Button</a:t>
            </a:r>
            <a:r>
              <a:rPr spc="-7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02FF00"/>
                </a:solidFill>
                <a:latin typeface="Arial MT"/>
                <a:cs typeface="Arial MT"/>
              </a:rPr>
              <a:t>onClick={handleClick}</a:t>
            </a:r>
            <a:r>
              <a:rPr spc="-7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pc="-25" dirty="0">
                <a:solidFill>
                  <a:srgbClr val="02FF00"/>
                </a:solidFill>
                <a:latin typeface="Arial MT"/>
                <a:cs typeface="Arial MT"/>
              </a:rPr>
              <a:t>/&gt;</a:t>
            </a:r>
            <a:endParaRPr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28575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0085">
              <a:lnSpc>
                <a:spcPct val="100000"/>
              </a:lnSpc>
              <a:spcBef>
                <a:spcPts val="100"/>
              </a:spcBef>
            </a:pPr>
            <a:r>
              <a:rPr dirty="0"/>
              <a:t>25.</a:t>
            </a:r>
            <a:r>
              <a:rPr spc="-60" dirty="0"/>
              <a:t> </a:t>
            </a:r>
            <a:r>
              <a:rPr dirty="0"/>
              <a:t>Passing</a:t>
            </a:r>
            <a:r>
              <a:rPr spc="-60" dirty="0"/>
              <a:t> </a:t>
            </a:r>
            <a:r>
              <a:rPr dirty="0"/>
              <a:t>Functions</a:t>
            </a:r>
            <a:r>
              <a:rPr spc="-60" dirty="0"/>
              <a:t> </a:t>
            </a:r>
            <a:r>
              <a:rPr dirty="0"/>
              <a:t>via</a:t>
            </a:r>
            <a:r>
              <a:rPr spc="-60" dirty="0"/>
              <a:t> </a:t>
            </a:r>
            <a:r>
              <a:rPr spc="-10" dirty="0">
                <a:solidFill>
                  <a:srgbClr val="02FF00"/>
                </a:solidFill>
              </a:rPr>
              <a:t>Props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7400" y="1657350"/>
            <a:ext cx="2997054" cy="24508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2938165"/>
            <a:ext cx="7897310" cy="1976502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7015" indent="-234315">
              <a:lnSpc>
                <a:spcPct val="100000"/>
              </a:lnSpc>
              <a:spcBef>
                <a:spcPts val="409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State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represents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data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that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changes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time.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310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State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local</a:t>
            </a:r>
            <a:r>
              <a:rPr sz="14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private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component.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20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State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cause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re-render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40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For</a:t>
            </a:r>
            <a:r>
              <a:rPr sz="14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functional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components,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useState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hook.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310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React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Functions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start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word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use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called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hooks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Hooks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only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inside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components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9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Parent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components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pass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state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down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children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via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props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  <a:p>
            <a:pPr marL="247650" marR="5080" indent="-234950">
              <a:lnSpc>
                <a:spcPct val="112900"/>
              </a:lnSpc>
              <a:spcBef>
                <a:spcPts val="114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Lifting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state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up: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share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state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components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their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closest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common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ancestor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1" y="13335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9420">
              <a:lnSpc>
                <a:spcPct val="100000"/>
              </a:lnSpc>
              <a:spcBef>
                <a:spcPts val="100"/>
              </a:spcBef>
            </a:pPr>
            <a:r>
              <a:rPr dirty="0"/>
              <a:t>26.</a:t>
            </a:r>
            <a:r>
              <a:rPr spc="-70" dirty="0"/>
              <a:t> </a:t>
            </a:r>
            <a:r>
              <a:rPr dirty="0"/>
              <a:t>Managing</a:t>
            </a:r>
            <a:r>
              <a:rPr spc="-65" dirty="0"/>
              <a:t> </a:t>
            </a:r>
            <a:r>
              <a:rPr spc="-10" dirty="0">
                <a:solidFill>
                  <a:srgbClr val="02FF00"/>
                </a:solidFill>
              </a:rPr>
              <a:t>State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1465" y="833141"/>
            <a:ext cx="4621068" cy="197559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982" y="907287"/>
            <a:ext cx="5009515" cy="312102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800" b="1" spc="-10" dirty="0">
                <a:solidFill>
                  <a:srgbClr val="FFA50A"/>
                </a:solidFill>
                <a:latin typeface="Calibri"/>
                <a:cs typeface="Calibri"/>
              </a:rPr>
              <a:t>State</a:t>
            </a:r>
            <a:r>
              <a:rPr sz="28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  <a:p>
            <a:pPr marL="414020" indent="-172720">
              <a:lnSpc>
                <a:spcPts val="1910"/>
              </a:lnSpc>
              <a:spcBef>
                <a:spcPts val="145"/>
              </a:spcBef>
              <a:buClr>
                <a:srgbClr val="FFA50A"/>
              </a:buClr>
              <a:buFont typeface="Arial MT"/>
              <a:buChar char="•"/>
              <a:tabLst>
                <a:tab pos="414020" algn="l"/>
              </a:tabLst>
            </a:pP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Local</a:t>
            </a:r>
            <a:r>
              <a:rPr sz="1600" spc="-3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and</a:t>
            </a:r>
            <a:r>
              <a:rPr sz="16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mutable</a:t>
            </a:r>
            <a:r>
              <a:rPr sz="16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data</a:t>
            </a:r>
            <a:r>
              <a:rPr sz="16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within</a:t>
            </a:r>
            <a:r>
              <a:rPr sz="16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6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component.</a:t>
            </a:r>
            <a:endParaRPr sz="1600" dirty="0">
              <a:latin typeface="Calibri"/>
              <a:cs typeface="Calibri"/>
            </a:endParaRPr>
          </a:p>
          <a:p>
            <a:pPr marL="414020" indent="-172720">
              <a:lnSpc>
                <a:spcPts val="1910"/>
              </a:lnSpc>
              <a:buClr>
                <a:srgbClr val="FFA50A"/>
              </a:buClr>
              <a:buFont typeface="Arial MT"/>
              <a:buChar char="•"/>
              <a:tabLst>
                <a:tab pos="414020" algn="l"/>
              </a:tabLst>
            </a:pP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Initialized</a:t>
            </a:r>
            <a:r>
              <a:rPr sz="16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within</a:t>
            </a:r>
            <a:r>
              <a:rPr sz="16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6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component.</a:t>
            </a:r>
            <a:endParaRPr sz="1600" dirty="0">
              <a:latin typeface="Calibri"/>
              <a:cs typeface="Calibri"/>
            </a:endParaRPr>
          </a:p>
          <a:p>
            <a:pPr marL="414020" indent="-172720">
              <a:lnSpc>
                <a:spcPts val="1910"/>
              </a:lnSpc>
              <a:buClr>
                <a:srgbClr val="FFA50A"/>
              </a:buClr>
              <a:buFont typeface="Arial MT"/>
              <a:buChar char="•"/>
              <a:tabLst>
                <a:tab pos="414020" algn="l"/>
              </a:tabLst>
            </a:pP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Can</a:t>
            </a:r>
            <a:r>
              <a:rPr sz="16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change</a:t>
            </a:r>
            <a:r>
              <a:rPr sz="16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over</a:t>
            </a:r>
            <a:r>
              <a:rPr sz="1600" spc="-20" dirty="0">
                <a:solidFill>
                  <a:srgbClr val="D1D5DB"/>
                </a:solidFill>
                <a:latin typeface="Calibri"/>
                <a:cs typeface="Calibri"/>
              </a:rPr>
              <a:t> time.</a:t>
            </a:r>
            <a:endParaRPr sz="1600" dirty="0">
              <a:latin typeface="Calibri"/>
              <a:cs typeface="Calibri"/>
            </a:endParaRPr>
          </a:p>
          <a:p>
            <a:pPr marL="414020" indent="-172720">
              <a:lnSpc>
                <a:spcPts val="1895"/>
              </a:lnSpc>
              <a:buClr>
                <a:srgbClr val="FFA50A"/>
              </a:buClr>
              <a:buFont typeface="Arial MT"/>
              <a:buChar char="•"/>
              <a:tabLst>
                <a:tab pos="414020" algn="l"/>
              </a:tabLst>
            </a:pP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Causes</a:t>
            </a:r>
            <a:r>
              <a:rPr sz="1600" spc="-3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re-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render</a:t>
            </a:r>
            <a:r>
              <a:rPr sz="16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when</a:t>
            </a:r>
            <a:r>
              <a:rPr sz="16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updated.</a:t>
            </a:r>
            <a:endParaRPr sz="1600" dirty="0">
              <a:latin typeface="Calibri"/>
              <a:cs typeface="Calibri"/>
            </a:endParaRPr>
          </a:p>
          <a:p>
            <a:pPr marL="414020" indent="-172720">
              <a:lnSpc>
                <a:spcPts val="1895"/>
              </a:lnSpc>
              <a:buClr>
                <a:srgbClr val="FFA50A"/>
              </a:buClr>
              <a:buFont typeface="Arial MT"/>
              <a:buChar char="•"/>
              <a:tabLst>
                <a:tab pos="414020" algn="l"/>
              </a:tabLst>
            </a:pP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Managed</a:t>
            </a:r>
            <a:r>
              <a:rPr sz="16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using</a:t>
            </a:r>
            <a:r>
              <a:rPr sz="16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useState</a:t>
            </a:r>
            <a:r>
              <a:rPr sz="1600" spc="-3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in</a:t>
            </a:r>
            <a:r>
              <a:rPr sz="16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functional</a:t>
            </a:r>
            <a:r>
              <a:rPr sz="16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components.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ts val="3350"/>
              </a:lnSpc>
            </a:pPr>
            <a:r>
              <a:rPr sz="2800" b="1" spc="-10" dirty="0">
                <a:solidFill>
                  <a:srgbClr val="FFA50A"/>
                </a:solidFill>
                <a:latin typeface="Calibri"/>
                <a:cs typeface="Calibri"/>
              </a:rPr>
              <a:t>Props:</a:t>
            </a:r>
            <a:endParaRPr sz="2800" dirty="0">
              <a:latin typeface="Calibri"/>
              <a:cs typeface="Calibri"/>
            </a:endParaRPr>
          </a:p>
          <a:p>
            <a:pPr marL="372110" indent="-168275">
              <a:lnSpc>
                <a:spcPts val="1910"/>
              </a:lnSpc>
              <a:spcBef>
                <a:spcPts val="50"/>
              </a:spcBef>
              <a:buClr>
                <a:srgbClr val="FFA50A"/>
              </a:buClr>
              <a:buFont typeface="Arial MT"/>
              <a:buChar char="•"/>
              <a:tabLst>
                <a:tab pos="372110" algn="l"/>
              </a:tabLst>
            </a:pP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Passed</a:t>
            </a:r>
            <a:r>
              <a:rPr sz="16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into</a:t>
            </a:r>
            <a:r>
              <a:rPr sz="16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6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component</a:t>
            </a:r>
            <a:r>
              <a:rPr sz="16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from</a:t>
            </a:r>
            <a:r>
              <a:rPr sz="1600" spc="-3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its</a:t>
            </a:r>
            <a:r>
              <a:rPr sz="16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parent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372110" indent="-168275">
              <a:lnSpc>
                <a:spcPts val="1910"/>
              </a:lnSpc>
              <a:buClr>
                <a:srgbClr val="FFA50A"/>
              </a:buClr>
              <a:buFont typeface="Arial MT"/>
              <a:buChar char="•"/>
              <a:tabLst>
                <a:tab pos="372110" algn="l"/>
              </a:tabLst>
            </a:pP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Read-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only</a:t>
            </a:r>
            <a:r>
              <a:rPr sz="1600" spc="-4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(immutable)</a:t>
            </a:r>
            <a:r>
              <a:rPr sz="16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within</a:t>
            </a:r>
            <a:r>
              <a:rPr sz="16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6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receiving</a:t>
            </a:r>
            <a:r>
              <a:rPr sz="16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component.</a:t>
            </a:r>
            <a:endParaRPr sz="1600" dirty="0">
              <a:latin typeface="Calibri"/>
              <a:cs typeface="Calibri"/>
            </a:endParaRPr>
          </a:p>
          <a:p>
            <a:pPr marL="372110" indent="-168275">
              <a:lnSpc>
                <a:spcPts val="1910"/>
              </a:lnSpc>
              <a:spcBef>
                <a:spcPts val="70"/>
              </a:spcBef>
              <a:buClr>
                <a:srgbClr val="FFA50A"/>
              </a:buClr>
              <a:buFont typeface="Arial MT"/>
              <a:buChar char="•"/>
              <a:tabLst>
                <a:tab pos="372110" algn="l"/>
              </a:tabLst>
            </a:pP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Allow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parent-to-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child</a:t>
            </a:r>
            <a:r>
              <a:rPr sz="16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component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communication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372110" indent="-168275">
              <a:lnSpc>
                <a:spcPts val="1910"/>
              </a:lnSpc>
              <a:buClr>
                <a:srgbClr val="FFA50A"/>
              </a:buClr>
              <a:buFont typeface="Arial MT"/>
              <a:buChar char="•"/>
              <a:tabLst>
                <a:tab pos="372110" algn="l"/>
              </a:tabLst>
            </a:pP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Changes</a:t>
            </a:r>
            <a:r>
              <a:rPr sz="16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in</a:t>
            </a:r>
            <a:r>
              <a:rPr sz="16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props</a:t>
            </a:r>
            <a:r>
              <a:rPr sz="1600" spc="-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can</a:t>
            </a:r>
            <a:r>
              <a:rPr sz="16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also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cause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sz="16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re-render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20955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4035">
              <a:lnSpc>
                <a:spcPct val="100000"/>
              </a:lnSpc>
              <a:spcBef>
                <a:spcPts val="100"/>
              </a:spcBef>
            </a:pPr>
            <a:r>
              <a:rPr dirty="0"/>
              <a:t>27.</a:t>
            </a:r>
            <a:r>
              <a:rPr spc="-45" dirty="0"/>
              <a:t> </a:t>
            </a:r>
            <a:r>
              <a:rPr dirty="0"/>
              <a:t>State</a:t>
            </a:r>
            <a:r>
              <a:rPr spc="-40" dirty="0"/>
              <a:t> </a:t>
            </a:r>
            <a:r>
              <a:rPr dirty="0"/>
              <a:t>vs</a:t>
            </a:r>
            <a:r>
              <a:rPr spc="-50" dirty="0"/>
              <a:t> </a:t>
            </a:r>
            <a:r>
              <a:rPr spc="-10" dirty="0">
                <a:solidFill>
                  <a:srgbClr val="02FF00"/>
                </a:solidFill>
              </a:rPr>
              <a:t>Props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600" y="1299822"/>
            <a:ext cx="2479384" cy="25438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81000" y="210223"/>
            <a:ext cx="8686800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811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Project</a:t>
            </a:r>
            <a:r>
              <a:rPr sz="3900" spc="50" dirty="0"/>
              <a:t> </a:t>
            </a:r>
            <a:r>
              <a:rPr sz="3900" spc="-10" dirty="0">
                <a:solidFill>
                  <a:srgbClr val="02FF00"/>
                </a:solidFill>
              </a:rPr>
              <a:t>Calculator</a:t>
            </a:r>
            <a:r>
              <a:rPr lang="en-US" sz="3900" spc="-10" dirty="0">
                <a:solidFill>
                  <a:srgbClr val="02FF00"/>
                </a:solidFill>
              </a:rPr>
              <a:t> &amp; </a:t>
            </a:r>
            <a:r>
              <a:rPr lang="en-IN" sz="3600" dirty="0">
                <a:solidFill>
                  <a:srgbClr val="02FF00"/>
                </a:solidFill>
              </a:rPr>
              <a:t>TODO</a:t>
            </a:r>
            <a:r>
              <a:rPr lang="en-IN" sz="3600" spc="80" dirty="0">
                <a:solidFill>
                  <a:srgbClr val="02FF00"/>
                </a:solidFill>
              </a:rPr>
              <a:t> </a:t>
            </a:r>
            <a:r>
              <a:rPr lang="en-IN" sz="3600" spc="-25" dirty="0">
                <a:solidFill>
                  <a:srgbClr val="02FF00"/>
                </a:solidFill>
              </a:rPr>
              <a:t>App</a:t>
            </a:r>
            <a:endParaRPr sz="39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1" y="1123950"/>
            <a:ext cx="2286000" cy="3505200"/>
          </a:xfrm>
          <a:prstGeom prst="rect">
            <a:avLst/>
          </a:prstGeom>
        </p:spPr>
      </p:pic>
      <p:pic>
        <p:nvPicPr>
          <p:cNvPr id="4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399" y="1123950"/>
            <a:ext cx="5486400" cy="350768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6561" y="835738"/>
            <a:ext cx="6239527" cy="11500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379" marR="347345" indent="-233679">
              <a:lnSpc>
                <a:spcPct val="114999"/>
              </a:lnSpc>
              <a:spcBef>
                <a:spcPts val="100"/>
              </a:spcBef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You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can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use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a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lot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of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icons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without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 managing 	them.</a:t>
            </a:r>
            <a:endParaRPr sz="1600"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285"/>
              </a:spcBef>
              <a:buSzPct val="87500"/>
              <a:buAutoNum type="arabicPeriod"/>
              <a:tabLst>
                <a:tab pos="246379" algn="l"/>
              </a:tabLst>
            </a:pPr>
            <a:r>
              <a:rPr lang="en-US" sz="1600" dirty="0">
                <a:solidFill>
                  <a:srgbClr val="FFA50A"/>
                </a:solidFill>
                <a:latin typeface="Arial MT"/>
                <a:cs typeface="Arial MT"/>
              </a:rPr>
              <a:t>Install</a:t>
            </a:r>
            <a:r>
              <a:rPr lang="en-US"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lang="en-US" sz="1600" spc="-10" dirty="0">
                <a:solidFill>
                  <a:srgbClr val="FFA50A"/>
                </a:solidFill>
                <a:latin typeface="Arial MT"/>
                <a:cs typeface="Arial MT"/>
              </a:rPr>
              <a:t>Package:</a:t>
            </a:r>
            <a:r>
              <a:rPr lang="en-US" sz="1600" spc="-10" dirty="0">
                <a:latin typeface="Arial MT"/>
                <a:cs typeface="Arial MT"/>
              </a:rPr>
              <a:t> </a:t>
            </a:r>
            <a:r>
              <a:rPr lang="en-US" sz="1600" dirty="0" err="1">
                <a:solidFill>
                  <a:srgbClr val="82AAFF"/>
                </a:solidFill>
                <a:latin typeface="Courier New"/>
                <a:cs typeface="Courier New"/>
              </a:rPr>
              <a:t>npm</a:t>
            </a:r>
            <a:r>
              <a:rPr lang="en-US" sz="1600" spc="-50" dirty="0">
                <a:solidFill>
                  <a:srgbClr val="82AAFF"/>
                </a:solidFill>
                <a:latin typeface="Courier New"/>
                <a:cs typeface="Courier New"/>
              </a:rPr>
              <a:t> </a:t>
            </a:r>
            <a:r>
              <a:rPr lang="en-US" sz="1600" dirty="0">
                <a:solidFill>
                  <a:srgbClr val="82AAFF"/>
                </a:solidFill>
                <a:latin typeface="Courier New"/>
                <a:cs typeface="Courier New"/>
              </a:rPr>
              <a:t>install</a:t>
            </a:r>
            <a:r>
              <a:rPr lang="en-US" sz="1600" spc="-45" dirty="0">
                <a:solidFill>
                  <a:srgbClr val="82AAFF"/>
                </a:solidFill>
                <a:latin typeface="Courier New"/>
                <a:cs typeface="Courier New"/>
              </a:rPr>
              <a:t> </a:t>
            </a:r>
            <a:r>
              <a:rPr lang="en-US" sz="1600" spc="-10" dirty="0">
                <a:solidFill>
                  <a:srgbClr val="D6DEEB"/>
                </a:solidFill>
                <a:latin typeface="Courier New"/>
                <a:cs typeface="Courier New"/>
              </a:rPr>
              <a:t>react-</a:t>
            </a:r>
            <a:r>
              <a:rPr lang="en-US" sz="1600" dirty="0">
                <a:solidFill>
                  <a:srgbClr val="D6DEEB"/>
                </a:solidFill>
                <a:latin typeface="Courier New"/>
                <a:cs typeface="Courier New"/>
              </a:rPr>
              <a:t>icons</a:t>
            </a:r>
            <a:r>
              <a:rPr lang="en-US" sz="1600" spc="-50" dirty="0">
                <a:solidFill>
                  <a:srgbClr val="D6DEEB"/>
                </a:solidFill>
                <a:latin typeface="Courier New"/>
                <a:cs typeface="Courier New"/>
              </a:rPr>
              <a:t> </a:t>
            </a:r>
            <a:r>
              <a:rPr lang="en-US" sz="1600" spc="-10" dirty="0">
                <a:solidFill>
                  <a:srgbClr val="D6DEEB"/>
                </a:solidFill>
                <a:latin typeface="Courier New"/>
                <a:cs typeface="Courier New"/>
              </a:rPr>
              <a:t>–save</a:t>
            </a:r>
            <a:endParaRPr lang="en-US" sz="1600" dirty="0">
              <a:latin typeface="Courier New"/>
              <a:cs typeface="Courier New"/>
            </a:endParaRPr>
          </a:p>
          <a:p>
            <a:pPr marL="246379" indent="-233679">
              <a:lnSpc>
                <a:spcPct val="100000"/>
              </a:lnSpc>
              <a:spcBef>
                <a:spcPts val="290"/>
              </a:spcBef>
              <a:buSzPct val="87500"/>
              <a:buAutoNum type="arabicPeriod" startAt="3"/>
              <a:tabLst>
                <a:tab pos="246379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Use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icon:</a:t>
            </a:r>
            <a:endParaRPr sz="1600" dirty="0">
              <a:latin typeface="Arial MT"/>
              <a:cs typeface="Arial MT"/>
            </a:endParaRPr>
          </a:p>
          <a:p>
            <a:pPr marL="24765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82AAFF"/>
                </a:solidFill>
                <a:latin typeface="Courier New"/>
                <a:cs typeface="Courier New"/>
              </a:rPr>
              <a:t>import</a:t>
            </a:r>
            <a:r>
              <a:rPr sz="1400" spc="-35" dirty="0">
                <a:solidFill>
                  <a:srgbClr val="82AA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82AAFF"/>
                </a:solidFill>
                <a:latin typeface="Courier New"/>
                <a:cs typeface="Courier New"/>
              </a:rPr>
              <a:t>{IconName}</a:t>
            </a:r>
            <a:r>
              <a:rPr sz="1400" spc="-35" dirty="0">
                <a:solidFill>
                  <a:srgbClr val="82AA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D6DEEB"/>
                </a:solidFill>
                <a:latin typeface="Courier New"/>
                <a:cs typeface="Courier New"/>
              </a:rPr>
              <a:t>from</a:t>
            </a:r>
            <a:r>
              <a:rPr sz="1600" spc="-150" dirty="0">
                <a:solidFill>
                  <a:srgbClr val="D6DEEB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82AAFF"/>
                </a:solidFill>
                <a:latin typeface="Courier New"/>
                <a:cs typeface="Courier New"/>
              </a:rPr>
              <a:t>"react-icons/fc";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13335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3355">
              <a:lnSpc>
                <a:spcPct val="100000"/>
              </a:lnSpc>
              <a:spcBef>
                <a:spcPts val="100"/>
              </a:spcBef>
            </a:pPr>
            <a:r>
              <a:rPr dirty="0"/>
              <a:t>28.</a:t>
            </a:r>
            <a:r>
              <a:rPr spc="-15" dirty="0"/>
              <a:t> </a:t>
            </a:r>
            <a:r>
              <a:rPr spc="-20" dirty="0"/>
              <a:t>React-</a:t>
            </a:r>
            <a:r>
              <a:rPr dirty="0"/>
              <a:t>icon</a:t>
            </a:r>
            <a:r>
              <a:rPr spc="-15" dirty="0"/>
              <a:t> </a:t>
            </a:r>
            <a:r>
              <a:rPr spc="-10" dirty="0">
                <a:solidFill>
                  <a:srgbClr val="02FF00"/>
                </a:solidFill>
              </a:rPr>
              <a:t>Library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2190750"/>
            <a:ext cx="6906489" cy="266873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8606" y="3028950"/>
            <a:ext cx="7396380" cy="1640257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4475" indent="-231775">
              <a:lnSpc>
                <a:spcPct val="100000"/>
              </a:lnSpc>
              <a:spcBef>
                <a:spcPts val="365"/>
              </a:spcBef>
              <a:buSzPct val="91666"/>
              <a:buAutoNum type="arabicPeriod"/>
              <a:tabLst>
                <a:tab pos="244475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Inspection: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inspection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React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component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hierarchies.</a:t>
            </a:r>
            <a:endParaRPr sz="1600" dirty="0">
              <a:latin typeface="Arial MT"/>
              <a:cs typeface="Arial MT"/>
            </a:endParaRPr>
          </a:p>
          <a:p>
            <a:pPr marL="244475" marR="635000" indent="-231775">
              <a:lnSpc>
                <a:spcPct val="118300"/>
              </a:lnSpc>
              <a:buSzPct val="91666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State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&amp;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Props: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View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and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edit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current</a:t>
            </a:r>
            <a:r>
              <a:rPr sz="16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state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props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components.</a:t>
            </a:r>
            <a:endParaRPr sz="1600" dirty="0">
              <a:latin typeface="Arial MT"/>
              <a:cs typeface="Arial MT"/>
            </a:endParaRPr>
          </a:p>
          <a:p>
            <a:pPr marL="244475" indent="-231775">
              <a:lnSpc>
                <a:spcPct val="100000"/>
              </a:lnSpc>
              <a:spcBef>
                <a:spcPts val="140"/>
              </a:spcBef>
              <a:buSzPct val="91666"/>
              <a:buAutoNum type="arabicPeriod"/>
              <a:tabLst>
                <a:tab pos="244475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Performance: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Analyze</a:t>
            </a:r>
            <a:r>
              <a:rPr sz="16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re-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renders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performance</a:t>
            </a:r>
            <a:r>
              <a:rPr lang="en-US" sz="1600" dirty="0"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bottlenecks.</a:t>
            </a:r>
            <a:endParaRPr sz="1600" dirty="0">
              <a:latin typeface="Arial MT"/>
              <a:cs typeface="Arial MT"/>
            </a:endParaRPr>
          </a:p>
          <a:p>
            <a:pPr marL="244475" marR="281305" indent="-231775">
              <a:lnSpc>
                <a:spcPts val="1700"/>
              </a:lnSpc>
              <a:spcBef>
                <a:spcPts val="10"/>
              </a:spcBef>
              <a:buSzPct val="91666"/>
              <a:buAutoNum type="arabicPeriod" startAt="4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Navigation: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Conveniently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navigate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entire</a:t>
            </a:r>
            <a:r>
              <a:rPr sz="16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component 	tree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244475" indent="-231775">
              <a:lnSpc>
                <a:spcPct val="100000"/>
              </a:lnSpc>
              <a:spcBef>
                <a:spcPts val="45"/>
              </a:spcBef>
              <a:buSzPct val="91666"/>
              <a:buAutoNum type="arabicPeriod" startAt="4"/>
              <a:tabLst>
                <a:tab pos="244475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Filtering: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Filter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components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by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name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or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source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locate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r>
              <a:rPr lang="en-US" sz="1600" dirty="0"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quickly.</a:t>
            </a:r>
            <a:endParaRPr sz="1600" dirty="0">
              <a:latin typeface="Arial MT"/>
              <a:cs typeface="Arial MT"/>
            </a:endParaRPr>
          </a:p>
          <a:p>
            <a:pPr marL="244475" indent="-231775">
              <a:lnSpc>
                <a:spcPct val="100000"/>
              </a:lnSpc>
              <a:spcBef>
                <a:spcPts val="170"/>
              </a:spcBef>
              <a:buSzPct val="91666"/>
              <a:buAutoNum type="arabicPeriod" startAt="6"/>
              <a:tabLst>
                <a:tab pos="244475" algn="l"/>
              </a:tabLst>
            </a:pP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Real-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time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Feedback: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See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live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changes</a:t>
            </a:r>
            <a:r>
              <a:rPr sz="16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modify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state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props.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10487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100"/>
              </a:spcBef>
            </a:pPr>
            <a:r>
              <a:rPr dirty="0"/>
              <a:t>29.</a:t>
            </a:r>
            <a:r>
              <a:rPr spc="-65" dirty="0"/>
              <a:t> </a:t>
            </a:r>
            <a:r>
              <a:rPr dirty="0"/>
              <a:t>Inspecting</a:t>
            </a:r>
            <a:r>
              <a:rPr spc="-65" dirty="0"/>
              <a:t> </a:t>
            </a:r>
            <a:r>
              <a:rPr dirty="0"/>
              <a:t>with</a:t>
            </a:r>
            <a:r>
              <a:rPr spc="-70" dirty="0"/>
              <a:t> </a:t>
            </a:r>
            <a:r>
              <a:rPr dirty="0">
                <a:solidFill>
                  <a:srgbClr val="02FF00"/>
                </a:solidFill>
              </a:rPr>
              <a:t>React</a:t>
            </a:r>
            <a:r>
              <a:rPr spc="-65" dirty="0">
                <a:solidFill>
                  <a:srgbClr val="02FF00"/>
                </a:solidFill>
              </a:rPr>
              <a:t> </a:t>
            </a:r>
            <a:r>
              <a:rPr dirty="0">
                <a:solidFill>
                  <a:srgbClr val="02FF00"/>
                </a:solidFill>
              </a:rPr>
              <a:t>Dev</a:t>
            </a:r>
            <a:r>
              <a:rPr spc="-60" dirty="0">
                <a:solidFill>
                  <a:srgbClr val="02FF00"/>
                </a:solidFill>
              </a:rPr>
              <a:t> </a:t>
            </a:r>
            <a:r>
              <a:rPr spc="-10" dirty="0">
                <a:solidFill>
                  <a:srgbClr val="02FF00"/>
                </a:solidFill>
              </a:rPr>
              <a:t>Tools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58" y="952196"/>
            <a:ext cx="4415847" cy="16071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3666" y="786230"/>
            <a:ext cx="4306515" cy="19390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1047750"/>
            <a:ext cx="8360425" cy="3096359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74015" indent="-361315">
              <a:lnSpc>
                <a:spcPct val="100000"/>
              </a:lnSpc>
              <a:spcBef>
                <a:spcPts val="484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r>
              <a:rPr lang="en-US" sz="2100" dirty="0">
                <a:solidFill>
                  <a:srgbClr val="FFA500"/>
                </a:solidFill>
                <a:latin typeface="Arial MT"/>
                <a:cs typeface="Arial MT"/>
              </a:rPr>
              <a:t>No need </a:t>
            </a:r>
            <a:r>
              <a:rPr lang="en-US" sz="2100" dirty="0">
                <a:solidFill>
                  <a:schemeClr val="bg1"/>
                </a:solidFill>
                <a:latin typeface="Arial MT"/>
                <a:cs typeface="Arial MT"/>
              </a:rPr>
              <a:t>to manually </a:t>
            </a:r>
            <a:r>
              <a:rPr lang="en-US" sz="2100" dirty="0">
                <a:solidFill>
                  <a:srgbClr val="2ECC71"/>
                </a:solidFill>
                <a:latin typeface="Arial MT"/>
                <a:cs typeface="Arial MT"/>
              </a:rPr>
              <a:t>query or update DOM elements.</a:t>
            </a:r>
          </a:p>
          <a:p>
            <a:pPr marL="374015" indent="-361315">
              <a:lnSpc>
                <a:spcPct val="100000"/>
              </a:lnSpc>
              <a:spcBef>
                <a:spcPts val="484"/>
              </a:spcBef>
              <a:buClr>
                <a:srgbClr val="FFFFFF"/>
              </a:buClr>
              <a:buAutoNum type="arabicPeriod"/>
              <a:tabLst>
                <a:tab pos="374015" algn="l"/>
              </a:tabLst>
            </a:pPr>
            <a:r>
              <a:rPr lang="en-US" sz="2100" dirty="0">
                <a:solidFill>
                  <a:srgbClr val="F39C12"/>
                </a:solidFill>
                <a:latin typeface="Arial MT"/>
                <a:cs typeface="Arial MT"/>
              </a:rPr>
              <a:t>React </a:t>
            </a:r>
            <a:r>
              <a:rPr lang="en-US" sz="2100" dirty="0">
                <a:solidFill>
                  <a:schemeClr val="bg1"/>
                </a:solidFill>
                <a:latin typeface="Arial MT"/>
                <a:cs typeface="Arial MT"/>
              </a:rPr>
              <a:t>simplifies development by using </a:t>
            </a:r>
          </a:p>
          <a:p>
            <a:pPr marL="12700">
              <a:lnSpc>
                <a:spcPct val="100000"/>
              </a:lnSpc>
              <a:spcBef>
                <a:spcPts val="484"/>
              </a:spcBef>
              <a:buClr>
                <a:srgbClr val="FFFFFF"/>
              </a:buClr>
              <a:tabLst>
                <a:tab pos="374015" algn="l"/>
              </a:tabLst>
            </a:pPr>
            <a:r>
              <a:rPr lang="en-US" sz="2100" dirty="0">
                <a:solidFill>
                  <a:schemeClr val="bg1"/>
                </a:solidFill>
                <a:latin typeface="Arial MT"/>
                <a:cs typeface="Arial MT"/>
              </a:rPr>
              <a:t>	</a:t>
            </a:r>
            <a:r>
              <a:rPr lang="en-US" sz="2100" dirty="0">
                <a:solidFill>
                  <a:srgbClr val="2ECC71"/>
                </a:solidFill>
                <a:latin typeface="Arial MT"/>
                <a:cs typeface="Arial MT"/>
              </a:rPr>
              <a:t>small, reusable components.</a:t>
            </a:r>
          </a:p>
          <a:p>
            <a:pPr marL="12700">
              <a:lnSpc>
                <a:spcPct val="100000"/>
              </a:lnSpc>
              <a:spcBef>
                <a:spcPts val="484"/>
              </a:spcBef>
              <a:buClr>
                <a:srgbClr val="FFFFFF"/>
              </a:buClr>
              <a:tabLst>
                <a:tab pos="374015" algn="l"/>
              </a:tabLst>
            </a:pPr>
            <a:r>
              <a:rPr lang="en-US" sz="2000" dirty="0">
                <a:solidFill>
                  <a:schemeClr val="bg1"/>
                </a:solidFill>
                <a:latin typeface="Arial MT"/>
                <a:cs typeface="Arial MT"/>
              </a:rPr>
              <a:t>3. </a:t>
            </a:r>
            <a:r>
              <a:rPr lang="en-US" sz="2100" dirty="0">
                <a:solidFill>
                  <a:srgbClr val="FFA500"/>
                </a:solidFill>
                <a:latin typeface="Arial MT"/>
                <a:cs typeface="Arial MT"/>
              </a:rPr>
              <a:t>React</a:t>
            </a:r>
            <a:r>
              <a:rPr lang="en-US" sz="2100" dirty="0">
                <a:solidFill>
                  <a:schemeClr val="bg1"/>
                </a:solidFill>
                <a:latin typeface="Arial MT"/>
                <a:cs typeface="Arial MT"/>
              </a:rPr>
              <a:t> efficiently handles the </a:t>
            </a:r>
            <a:r>
              <a:rPr lang="en-US" sz="2100" dirty="0">
                <a:solidFill>
                  <a:srgbClr val="2ECC71"/>
                </a:solidFill>
                <a:latin typeface="Arial MT"/>
                <a:cs typeface="Arial MT"/>
              </a:rPr>
              <a:t>creation </a:t>
            </a:r>
          </a:p>
          <a:p>
            <a:pPr marL="12700">
              <a:lnSpc>
                <a:spcPct val="100000"/>
              </a:lnSpc>
              <a:spcBef>
                <a:spcPts val="484"/>
              </a:spcBef>
              <a:buClr>
                <a:srgbClr val="FFFFFF"/>
              </a:buClr>
              <a:tabLst>
                <a:tab pos="374015" algn="l"/>
              </a:tabLst>
            </a:pPr>
            <a:r>
              <a:rPr lang="en-US" sz="2100" dirty="0">
                <a:solidFill>
                  <a:srgbClr val="2ECC71"/>
                </a:solidFill>
                <a:latin typeface="Arial MT"/>
                <a:cs typeface="Arial MT"/>
              </a:rPr>
              <a:t>	and updating </a:t>
            </a:r>
            <a:r>
              <a:rPr lang="en-US" sz="2100" dirty="0">
                <a:solidFill>
                  <a:schemeClr val="bg1"/>
                </a:solidFill>
                <a:latin typeface="Arial MT"/>
                <a:cs typeface="Arial MT"/>
              </a:rPr>
              <a:t>of DOM elements for you.</a:t>
            </a:r>
          </a:p>
          <a:p>
            <a:pPr marL="12700">
              <a:lnSpc>
                <a:spcPct val="100000"/>
              </a:lnSpc>
              <a:spcBef>
                <a:spcPts val="484"/>
              </a:spcBef>
              <a:buClr>
                <a:srgbClr val="FFFFFF"/>
              </a:buClr>
              <a:tabLst>
                <a:tab pos="374015" algn="l"/>
              </a:tabLst>
            </a:pPr>
            <a:r>
              <a:rPr lang="en-US" sz="2000" dirty="0">
                <a:solidFill>
                  <a:schemeClr val="bg1"/>
                </a:solidFill>
                <a:latin typeface="Arial MT"/>
                <a:cs typeface="Arial MT"/>
              </a:rPr>
              <a:t>4. </a:t>
            </a:r>
            <a:r>
              <a:rPr lang="en-US" sz="2100" dirty="0">
                <a:solidFill>
                  <a:srgbClr val="FFA500"/>
                </a:solidFill>
                <a:latin typeface="Arial MT"/>
                <a:cs typeface="Arial MT"/>
              </a:rPr>
              <a:t>It saves significant development time</a:t>
            </a:r>
            <a:r>
              <a:rPr lang="en-US" sz="2100" dirty="0">
                <a:solidFill>
                  <a:schemeClr val="bg1"/>
                </a:solidFill>
                <a:latin typeface="Arial MT"/>
                <a:cs typeface="Arial MT"/>
              </a:rPr>
              <a:t> -</a:t>
            </a:r>
          </a:p>
          <a:p>
            <a:pPr marL="12700">
              <a:lnSpc>
                <a:spcPct val="100000"/>
              </a:lnSpc>
              <a:spcBef>
                <a:spcPts val="484"/>
              </a:spcBef>
              <a:buClr>
                <a:srgbClr val="FFFFFF"/>
              </a:buClr>
              <a:tabLst>
                <a:tab pos="374015" algn="l"/>
              </a:tabLst>
            </a:pPr>
            <a:r>
              <a:rPr lang="en-US" sz="2100" dirty="0">
                <a:solidFill>
                  <a:schemeClr val="bg1"/>
                </a:solidFill>
                <a:latin typeface="Arial MT"/>
                <a:cs typeface="Arial MT"/>
              </a:rPr>
              <a:t>	most things are pre-built and </a:t>
            </a:r>
          </a:p>
          <a:p>
            <a:pPr marL="12700">
              <a:lnSpc>
                <a:spcPct val="100000"/>
              </a:lnSpc>
              <a:spcBef>
                <a:spcPts val="484"/>
              </a:spcBef>
              <a:buClr>
                <a:srgbClr val="FFFFFF"/>
              </a:buClr>
              <a:tabLst>
                <a:tab pos="374015" algn="l"/>
              </a:tabLst>
            </a:pPr>
            <a:r>
              <a:rPr lang="en-US" sz="2100" dirty="0">
                <a:solidFill>
                  <a:schemeClr val="bg1"/>
                </a:solidFill>
                <a:latin typeface="Arial MT"/>
                <a:cs typeface="Arial MT"/>
              </a:rPr>
              <a:t>	</a:t>
            </a:r>
            <a:r>
              <a:rPr lang="en-US" sz="2100" dirty="0">
                <a:solidFill>
                  <a:srgbClr val="2ECC71"/>
                </a:solidFill>
                <a:latin typeface="Arial MT"/>
                <a:cs typeface="Arial MT"/>
              </a:rPr>
              <a:t>easier to manage</a:t>
            </a:r>
            <a:r>
              <a:rPr lang="en-US" sz="2100" dirty="0">
                <a:solidFill>
                  <a:schemeClr val="bg1"/>
                </a:solidFill>
                <a:latin typeface="Arial MT"/>
                <a:cs typeface="Arial MT"/>
              </a:rPr>
              <a:t>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12649"/>
            <a:ext cx="6988176" cy="755396"/>
          </a:xfrm>
          <a:prstGeom prst="rect">
            <a:avLst/>
          </a:prstGeom>
        </p:spPr>
        <p:txBody>
          <a:bodyPr vert="horz" wrap="square" lIns="0" tIns="102616" rIns="0" bIns="0" rtlCol="0">
            <a:spAutoFit/>
          </a:bodyPr>
          <a:lstStyle/>
          <a:p>
            <a:pPr marL="1349375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2FF00"/>
                </a:solidFill>
              </a:rPr>
              <a:t>4.</a:t>
            </a:r>
            <a:r>
              <a:rPr sz="3600" spc="-45" dirty="0">
                <a:solidFill>
                  <a:srgbClr val="02FF00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Working</a:t>
            </a:r>
            <a:r>
              <a:rPr sz="3600" spc="-50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of</a:t>
            </a:r>
            <a:r>
              <a:rPr sz="3600" spc="-40" dirty="0">
                <a:solidFill>
                  <a:srgbClr val="FFFFFF"/>
                </a:solidFill>
              </a:rPr>
              <a:t> </a:t>
            </a:r>
            <a:r>
              <a:rPr sz="3600" spc="-10" dirty="0">
                <a:solidFill>
                  <a:srgbClr val="02FF00"/>
                </a:solidFill>
              </a:rPr>
              <a:t>React</a:t>
            </a:r>
            <a:endParaRPr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8B8D7C-255F-5BD5-747E-CAA2C2E13B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55" b="11482"/>
          <a:stretch>
            <a:fillRect/>
          </a:stretch>
        </p:blipFill>
        <p:spPr>
          <a:xfrm>
            <a:off x="5470632" y="1657350"/>
            <a:ext cx="3398385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158817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8760">
              <a:lnSpc>
                <a:spcPct val="100000"/>
              </a:lnSpc>
              <a:spcBef>
                <a:spcPts val="100"/>
              </a:spcBef>
            </a:pPr>
            <a:r>
              <a:rPr dirty="0"/>
              <a:t>30.</a:t>
            </a:r>
            <a:r>
              <a:rPr spc="-45" dirty="0"/>
              <a:t> </a:t>
            </a:r>
            <a:r>
              <a:rPr dirty="0"/>
              <a:t>How</a:t>
            </a:r>
            <a:r>
              <a:rPr spc="-40" dirty="0"/>
              <a:t> </a:t>
            </a:r>
            <a:r>
              <a:rPr dirty="0"/>
              <a:t>React</a:t>
            </a:r>
            <a:r>
              <a:rPr spc="-45" dirty="0"/>
              <a:t> </a:t>
            </a:r>
            <a:r>
              <a:rPr spc="-10" dirty="0">
                <a:solidFill>
                  <a:srgbClr val="02FF00"/>
                </a:solidFill>
              </a:rPr>
              <a:t>Works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102481" y="792431"/>
            <a:ext cx="3885702" cy="3726414"/>
            <a:chOff x="5135458" y="419885"/>
            <a:chExt cx="4050146" cy="4050146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5458" y="419885"/>
              <a:ext cx="4050146" cy="405014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05366" y="4292231"/>
              <a:ext cx="971550" cy="177800"/>
            </a:xfrm>
            <a:custGeom>
              <a:avLst/>
              <a:gdLst/>
              <a:ahLst/>
              <a:cxnLst/>
              <a:rect l="l" t="t" r="r" b="b"/>
              <a:pathLst>
                <a:path w="971550" h="177800">
                  <a:moveTo>
                    <a:pt x="971550" y="0"/>
                  </a:moveTo>
                  <a:lnTo>
                    <a:pt x="0" y="0"/>
                  </a:lnTo>
                  <a:lnTo>
                    <a:pt x="0" y="177799"/>
                  </a:lnTo>
                  <a:lnTo>
                    <a:pt x="971550" y="177799"/>
                  </a:lnTo>
                  <a:lnTo>
                    <a:pt x="971550" y="0"/>
                  </a:lnTo>
                  <a:close/>
                </a:path>
              </a:pathLst>
            </a:custGeom>
            <a:solidFill>
              <a:srgbClr val="E8F3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2382" y="957579"/>
            <a:ext cx="8666818" cy="33137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05"/>
              </a:lnSpc>
              <a:spcBef>
                <a:spcPts val="100"/>
              </a:spcBef>
            </a:pPr>
            <a:r>
              <a:rPr b="1" dirty="0">
                <a:solidFill>
                  <a:srgbClr val="FFA50A"/>
                </a:solidFill>
                <a:latin typeface="Calibri"/>
                <a:cs typeface="Calibri"/>
              </a:rPr>
              <a:t>Root</a:t>
            </a:r>
            <a:r>
              <a:rPr b="1" spc="-4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FFA50A"/>
                </a:solidFill>
                <a:latin typeface="Calibri"/>
                <a:cs typeface="Calibri"/>
              </a:rPr>
              <a:t>Component</a:t>
            </a:r>
            <a:r>
              <a:rPr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endParaRPr dirty="0">
              <a:latin typeface="Calibri"/>
              <a:cs typeface="Calibri"/>
            </a:endParaRPr>
          </a:p>
          <a:p>
            <a:pPr marL="279400" indent="-111125">
              <a:lnSpc>
                <a:spcPts val="1425"/>
              </a:lnSpc>
              <a:buClr>
                <a:srgbClr val="FFA50A"/>
              </a:buClr>
              <a:buFont typeface="Arial MT"/>
              <a:buChar char="•"/>
              <a:tabLst>
                <a:tab pos="279400" algn="l"/>
              </a:tabLst>
            </a:pP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App</a:t>
            </a:r>
            <a:r>
              <a:rPr sz="14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is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main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or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root</a:t>
            </a:r>
            <a:r>
              <a:rPr sz="14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component</a:t>
            </a:r>
            <a:r>
              <a:rPr sz="1400" spc="-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4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React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application.</a:t>
            </a:r>
            <a:endParaRPr sz="1400" dirty="0">
              <a:latin typeface="Calibri"/>
              <a:cs typeface="Calibri"/>
            </a:endParaRPr>
          </a:p>
          <a:p>
            <a:pPr marL="279400" indent="-111125">
              <a:lnSpc>
                <a:spcPts val="1420"/>
              </a:lnSpc>
              <a:spcBef>
                <a:spcPts val="70"/>
              </a:spcBef>
              <a:buClr>
                <a:srgbClr val="FFA50A"/>
              </a:buClr>
              <a:buFont typeface="Arial MT"/>
              <a:buChar char="•"/>
              <a:tabLst>
                <a:tab pos="279400" algn="l"/>
              </a:tabLst>
            </a:pP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It's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starting</a:t>
            </a:r>
            <a:r>
              <a:rPr sz="14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point</a:t>
            </a:r>
            <a:r>
              <a:rPr sz="14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your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React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component</a:t>
            </a:r>
            <a:r>
              <a:rPr sz="14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tree.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ts val="1885"/>
              </a:lnSpc>
            </a:pPr>
            <a:r>
              <a:rPr b="1" dirty="0">
                <a:solidFill>
                  <a:srgbClr val="FFA50A"/>
                </a:solidFill>
                <a:latin typeface="Calibri"/>
                <a:cs typeface="Calibri"/>
              </a:rPr>
              <a:t>Virtual</a:t>
            </a:r>
            <a:r>
              <a:rPr b="1" spc="-3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b="1" spc="-20" dirty="0">
                <a:solidFill>
                  <a:srgbClr val="FFA50A"/>
                </a:solidFill>
                <a:latin typeface="Calibri"/>
                <a:cs typeface="Calibri"/>
              </a:rPr>
              <a:t>DOM:</a:t>
            </a:r>
            <a:endParaRPr dirty="0">
              <a:latin typeface="Calibri"/>
              <a:cs typeface="Calibri"/>
            </a:endParaRPr>
          </a:p>
          <a:p>
            <a:pPr marL="280035" indent="-121285">
              <a:lnSpc>
                <a:spcPts val="1425"/>
              </a:lnSpc>
              <a:buClr>
                <a:srgbClr val="FFA50A"/>
              </a:buClr>
              <a:buFont typeface="Arial MT"/>
              <a:buChar char="•"/>
              <a:tabLst>
                <a:tab pos="280035" algn="l"/>
              </a:tabLst>
            </a:pP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React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creates</a:t>
            </a:r>
            <a:r>
              <a:rPr sz="14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an</a:t>
            </a:r>
            <a:r>
              <a:rPr sz="14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Calibri"/>
                <a:cs typeface="Calibri"/>
              </a:rPr>
              <a:t>in-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memory</a:t>
            </a:r>
            <a:r>
              <a:rPr sz="1400" spc="-3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structure</a:t>
            </a:r>
            <a:r>
              <a:rPr sz="14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called</a:t>
            </a:r>
            <a:r>
              <a:rPr sz="14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virtual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DOM.</a:t>
            </a:r>
            <a:endParaRPr sz="1400" dirty="0">
              <a:latin typeface="Calibri"/>
              <a:cs typeface="Calibri"/>
            </a:endParaRPr>
          </a:p>
          <a:p>
            <a:pPr marL="280035" indent="-121285">
              <a:lnSpc>
                <a:spcPts val="1415"/>
              </a:lnSpc>
              <a:spcBef>
                <a:spcPts val="70"/>
              </a:spcBef>
              <a:buClr>
                <a:srgbClr val="FFA50A"/>
              </a:buClr>
              <a:buFont typeface="Arial MT"/>
              <a:buChar char="•"/>
              <a:tabLst>
                <a:tab pos="280035" algn="l"/>
              </a:tabLst>
            </a:pP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Different</a:t>
            </a:r>
            <a:r>
              <a:rPr sz="1400" spc="-3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from</a:t>
            </a:r>
            <a:r>
              <a:rPr sz="14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actual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browser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DOM.</a:t>
            </a:r>
            <a:endParaRPr sz="1400" dirty="0">
              <a:latin typeface="Calibri"/>
              <a:cs typeface="Calibri"/>
            </a:endParaRPr>
          </a:p>
          <a:p>
            <a:pPr marL="280035" indent="-121285">
              <a:lnSpc>
                <a:spcPts val="1415"/>
              </a:lnSpc>
              <a:buClr>
                <a:srgbClr val="FFA50A"/>
              </a:buClr>
              <a:buFont typeface="Arial MT"/>
              <a:buChar char="•"/>
              <a:tabLst>
                <a:tab pos="280035" algn="l"/>
              </a:tabLst>
            </a:pP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It's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lightweight</a:t>
            </a:r>
            <a:r>
              <a:rPr sz="1400" spc="-10" dirty="0">
                <a:solidFill>
                  <a:srgbClr val="02FF00"/>
                </a:solidFill>
                <a:latin typeface="Calibri"/>
                <a:cs typeface="Calibri"/>
              </a:rPr>
              <a:t> representation</a:t>
            </a:r>
            <a:r>
              <a:rPr sz="14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where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each</a:t>
            </a:r>
            <a:r>
              <a:rPr sz="14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node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stands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endParaRPr lang="en-US" sz="1400" spc="-5" dirty="0">
              <a:solidFill>
                <a:srgbClr val="D1D5DB"/>
              </a:solidFill>
              <a:latin typeface="Calibri"/>
              <a:cs typeface="Calibri"/>
            </a:endParaRPr>
          </a:p>
          <a:p>
            <a:pPr marL="158750">
              <a:lnSpc>
                <a:spcPts val="1415"/>
              </a:lnSpc>
              <a:buClr>
                <a:srgbClr val="FFA50A"/>
              </a:buClr>
              <a:tabLst>
                <a:tab pos="280035" algn="l"/>
              </a:tabLst>
            </a:pPr>
            <a:r>
              <a:rPr lang="en-US" sz="1400" dirty="0">
                <a:solidFill>
                  <a:srgbClr val="D1D5DB"/>
                </a:solidFill>
                <a:latin typeface="Calibri"/>
                <a:cs typeface="Calibri"/>
              </a:rPr>
              <a:t>	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for</a:t>
            </a:r>
            <a:r>
              <a:rPr sz="14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lang="en-US" sz="1400" spc="-5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component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and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its</a:t>
            </a:r>
            <a:r>
              <a:rPr sz="14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attributes.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ts val="1885"/>
              </a:lnSpc>
            </a:pPr>
            <a:r>
              <a:rPr b="1" dirty="0">
                <a:solidFill>
                  <a:srgbClr val="FFA50A"/>
                </a:solidFill>
                <a:latin typeface="Calibri"/>
                <a:cs typeface="Calibri"/>
              </a:rPr>
              <a:t>Reconciliation</a:t>
            </a:r>
            <a:r>
              <a:rPr b="1" spc="-8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FFA50A"/>
                </a:solidFill>
                <a:latin typeface="Calibri"/>
                <a:cs typeface="Calibri"/>
              </a:rPr>
              <a:t>Process:</a:t>
            </a:r>
            <a:endParaRPr dirty="0">
              <a:latin typeface="Calibri"/>
              <a:cs typeface="Calibri"/>
            </a:endParaRPr>
          </a:p>
          <a:p>
            <a:pPr marL="280035" indent="-121285">
              <a:lnSpc>
                <a:spcPts val="1425"/>
              </a:lnSpc>
              <a:buClr>
                <a:srgbClr val="FFA50A"/>
              </a:buClr>
              <a:buFont typeface="Arial MT"/>
              <a:buChar char="•"/>
              <a:tabLst>
                <a:tab pos="280035" algn="l"/>
              </a:tabLst>
            </a:pP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When</a:t>
            </a:r>
            <a:r>
              <a:rPr sz="14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component</a:t>
            </a:r>
            <a:r>
              <a:rPr sz="1400" spc="-3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data</a:t>
            </a:r>
            <a:r>
              <a:rPr sz="1400" spc="-3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changes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,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React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updates</a:t>
            </a:r>
            <a:r>
              <a:rPr sz="14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endParaRPr lang="en-US" sz="1400" spc="-30" dirty="0">
              <a:solidFill>
                <a:srgbClr val="D1D5DB"/>
              </a:solidFill>
              <a:latin typeface="Calibri"/>
              <a:cs typeface="Calibri"/>
            </a:endParaRPr>
          </a:p>
          <a:p>
            <a:pPr marL="158750">
              <a:lnSpc>
                <a:spcPts val="1425"/>
              </a:lnSpc>
              <a:buClr>
                <a:srgbClr val="FFA50A"/>
              </a:buClr>
              <a:tabLst>
                <a:tab pos="280035" algn="l"/>
              </a:tabLst>
            </a:pPr>
            <a:r>
              <a:rPr lang="en-IN" sz="1400" spc="-30" dirty="0">
                <a:solidFill>
                  <a:srgbClr val="D1D5DB"/>
                </a:solidFill>
                <a:latin typeface="Calibri"/>
                <a:cs typeface="Calibri"/>
              </a:rPr>
              <a:t>   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virtual</a:t>
            </a:r>
            <a:r>
              <a:rPr sz="1400" spc="-3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Calibri"/>
                <a:cs typeface="Calibri"/>
              </a:rPr>
              <a:t>DOM's</a:t>
            </a:r>
            <a:r>
              <a:rPr lang="en-US" sz="1400" spc="-10" dirty="0"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state</a:t>
            </a:r>
            <a:r>
              <a:rPr sz="14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mirror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these</a:t>
            </a:r>
            <a:r>
              <a:rPr sz="14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changes.</a:t>
            </a:r>
            <a:endParaRPr sz="1400" dirty="0">
              <a:latin typeface="Calibri"/>
              <a:cs typeface="Calibri"/>
            </a:endParaRPr>
          </a:p>
          <a:p>
            <a:pPr marL="278765" marR="2001520" indent="-120650">
              <a:lnSpc>
                <a:spcPts val="1390"/>
              </a:lnSpc>
              <a:spcBef>
                <a:spcPts val="65"/>
              </a:spcBef>
              <a:buClr>
                <a:srgbClr val="FFA50A"/>
              </a:buClr>
              <a:buFont typeface="Arial MT"/>
              <a:buChar char="•"/>
              <a:tabLst>
                <a:tab pos="278765" algn="l"/>
              </a:tabLst>
            </a:pP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React</a:t>
            </a:r>
            <a:r>
              <a:rPr sz="14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then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compares</a:t>
            </a:r>
            <a:r>
              <a:rPr sz="1400" spc="-3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current</a:t>
            </a:r>
            <a:r>
              <a:rPr sz="1400" spc="-3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and</a:t>
            </a:r>
            <a:r>
              <a:rPr sz="14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previous</a:t>
            </a:r>
            <a:r>
              <a:rPr sz="14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versions</a:t>
            </a:r>
            <a:r>
              <a:rPr sz="14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endParaRPr lang="en-US" sz="1400" spc="-30" dirty="0">
              <a:solidFill>
                <a:srgbClr val="D1D5DB"/>
              </a:solidFill>
              <a:latin typeface="Calibri"/>
              <a:cs typeface="Calibri"/>
            </a:endParaRPr>
          </a:p>
          <a:p>
            <a:pPr marL="158115" marR="2001520">
              <a:lnSpc>
                <a:spcPts val="1390"/>
              </a:lnSpc>
              <a:spcBef>
                <a:spcPts val="65"/>
              </a:spcBef>
              <a:buClr>
                <a:srgbClr val="FFA50A"/>
              </a:buClr>
              <a:tabLst>
                <a:tab pos="278765" algn="l"/>
              </a:tabLst>
            </a:pPr>
            <a:r>
              <a:rPr lang="en-IN" sz="1400" spc="-30" dirty="0">
                <a:solidFill>
                  <a:srgbClr val="D1D5DB"/>
                </a:solidFill>
                <a:latin typeface="Calibri"/>
                <a:cs typeface="Calibri"/>
              </a:rPr>
              <a:t>    </a:t>
            </a:r>
            <a:r>
              <a:rPr sz="1400" spc="-25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virtual</a:t>
            </a:r>
            <a:r>
              <a:rPr sz="14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DOM.</a:t>
            </a:r>
            <a:endParaRPr sz="1400" dirty="0">
              <a:latin typeface="Calibri"/>
              <a:cs typeface="Calibri"/>
            </a:endParaRPr>
          </a:p>
          <a:p>
            <a:pPr marL="280035" indent="-121285">
              <a:lnSpc>
                <a:spcPts val="1415"/>
              </a:lnSpc>
              <a:spcBef>
                <a:spcPts val="35"/>
              </a:spcBef>
              <a:buClr>
                <a:srgbClr val="FFA50A"/>
              </a:buClr>
              <a:buFont typeface="Arial MT"/>
              <a:buChar char="•"/>
              <a:tabLst>
                <a:tab pos="280035" algn="l"/>
              </a:tabLst>
            </a:pP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It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identifies</a:t>
            </a:r>
            <a:r>
              <a:rPr sz="14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specific</a:t>
            </a:r>
            <a:r>
              <a:rPr sz="14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nodes</a:t>
            </a:r>
            <a:r>
              <a:rPr sz="14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that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need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updating.</a:t>
            </a:r>
            <a:endParaRPr sz="1400" dirty="0">
              <a:latin typeface="Calibri"/>
              <a:cs typeface="Calibri"/>
            </a:endParaRPr>
          </a:p>
          <a:p>
            <a:pPr marL="280035" indent="-121285">
              <a:lnSpc>
                <a:spcPts val="1415"/>
              </a:lnSpc>
              <a:buClr>
                <a:srgbClr val="FFA50A"/>
              </a:buClr>
              <a:buFont typeface="Arial MT"/>
              <a:buChar char="•"/>
              <a:tabLst>
                <a:tab pos="280035" algn="l"/>
              </a:tabLst>
            </a:pP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Only</a:t>
            </a:r>
            <a:r>
              <a:rPr sz="1400" spc="-3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these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nodes</a:t>
            </a:r>
            <a:r>
              <a:rPr sz="14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are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updated</a:t>
            </a:r>
            <a:r>
              <a:rPr sz="14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in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real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browser</a:t>
            </a:r>
            <a:r>
              <a:rPr sz="14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DOM,</a:t>
            </a:r>
            <a:r>
              <a:rPr sz="14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endParaRPr lang="en-US" sz="1400" spc="-25" dirty="0">
              <a:solidFill>
                <a:srgbClr val="D1D5DB"/>
              </a:solidFill>
              <a:latin typeface="Calibri"/>
              <a:cs typeface="Calibri"/>
            </a:endParaRPr>
          </a:p>
          <a:p>
            <a:pPr marL="158750">
              <a:lnSpc>
                <a:spcPts val="1415"/>
              </a:lnSpc>
              <a:buClr>
                <a:srgbClr val="FFA50A"/>
              </a:buClr>
              <a:tabLst>
                <a:tab pos="280035" algn="l"/>
              </a:tabLst>
            </a:pPr>
            <a:r>
              <a:rPr lang="en-IN" sz="1400" spc="-25" dirty="0">
                <a:solidFill>
                  <a:srgbClr val="D1D5DB"/>
                </a:solidFill>
                <a:latin typeface="Calibri"/>
                <a:cs typeface="Calibri"/>
              </a:rPr>
              <a:t>	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making</a:t>
            </a:r>
            <a:r>
              <a:rPr sz="14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D1D5DB"/>
                </a:solidFill>
                <a:latin typeface="Calibri"/>
                <a:cs typeface="Calibri"/>
              </a:rPr>
              <a:t>it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efficient.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5741" y="942339"/>
            <a:ext cx="4434840" cy="3194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4"/>
              </a:lnSpc>
              <a:spcBef>
                <a:spcPts val="100"/>
              </a:spcBef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React</a:t>
            </a:r>
            <a:r>
              <a:rPr sz="1600" b="1" spc="-3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and</a:t>
            </a:r>
            <a:r>
              <a:rPr sz="1600" b="1" spc="-2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ReactDOM:</a:t>
            </a:r>
            <a:endParaRPr sz="1600" dirty="0">
              <a:latin typeface="Calibri"/>
              <a:cs typeface="Calibri"/>
            </a:endParaRPr>
          </a:p>
          <a:p>
            <a:pPr marL="207645" indent="-111125">
              <a:lnSpc>
                <a:spcPts val="1435"/>
              </a:lnSpc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actual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updating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browser's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DOM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isn't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done</a:t>
            </a:r>
            <a:r>
              <a:rPr sz="1200" spc="-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by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React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itself.</a:t>
            </a:r>
            <a:endParaRPr sz="1200" dirty="0">
              <a:latin typeface="Calibri"/>
              <a:cs typeface="Calibri"/>
            </a:endParaRPr>
          </a:p>
          <a:p>
            <a:pPr marL="207645" indent="-111125">
              <a:lnSpc>
                <a:spcPts val="1420"/>
              </a:lnSpc>
              <a:spcBef>
                <a:spcPts val="45"/>
              </a:spcBef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It's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handled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by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companion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library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called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Calibri"/>
                <a:cs typeface="Calibri"/>
              </a:rPr>
              <a:t>react-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dom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ts val="1895"/>
              </a:lnSpc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Root</a:t>
            </a:r>
            <a:r>
              <a:rPr sz="1600" b="1" spc="-4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Element:</a:t>
            </a:r>
            <a:endParaRPr sz="1600" dirty="0">
              <a:latin typeface="Calibri"/>
              <a:cs typeface="Calibri"/>
            </a:endParaRPr>
          </a:p>
          <a:p>
            <a:pPr marL="207645" indent="-111125">
              <a:lnSpc>
                <a:spcPts val="1435"/>
              </a:lnSpc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root</a:t>
            </a:r>
            <a:r>
              <a:rPr sz="1200" spc="-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div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acts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as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container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for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React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app.</a:t>
            </a:r>
            <a:endParaRPr sz="1200" dirty="0">
              <a:latin typeface="Calibri"/>
              <a:cs typeface="Calibri"/>
            </a:endParaRPr>
          </a:p>
          <a:p>
            <a:pPr marL="207645" indent="-111125">
              <a:lnSpc>
                <a:spcPts val="1430"/>
              </a:lnSpc>
              <a:spcBef>
                <a:spcPts val="50"/>
              </a:spcBef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script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tag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is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where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React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app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starts</a:t>
            </a:r>
            <a:r>
              <a:rPr sz="1200" spc="-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Calibri"/>
                <a:cs typeface="Calibri"/>
              </a:rPr>
              <a:t>executing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200" dirty="0">
              <a:latin typeface="Calibri"/>
              <a:cs typeface="Calibri"/>
            </a:endParaRPr>
          </a:p>
          <a:p>
            <a:pPr marL="207645" indent="-111125">
              <a:lnSpc>
                <a:spcPts val="1430"/>
              </a:lnSpc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If</a:t>
            </a:r>
            <a:r>
              <a:rPr sz="12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you</a:t>
            </a:r>
            <a:r>
              <a:rPr sz="12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check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main.tsx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,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component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tree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is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rendered</a:t>
            </a:r>
            <a:r>
              <a:rPr sz="12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inside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this</a:t>
            </a:r>
            <a:endParaRPr sz="1200" dirty="0">
              <a:latin typeface="Calibri"/>
              <a:cs typeface="Calibri"/>
            </a:endParaRPr>
          </a:p>
          <a:p>
            <a:pPr marL="207645">
              <a:lnSpc>
                <a:spcPts val="1420"/>
              </a:lnSpc>
              <a:spcBef>
                <a:spcPts val="45"/>
              </a:spcBef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root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 element.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ts val="1895"/>
              </a:lnSpc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Strict</a:t>
            </a:r>
            <a:r>
              <a:rPr sz="1600" b="1" spc="-3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Mode</a:t>
            </a:r>
            <a:r>
              <a:rPr sz="1600" b="1" spc="-4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Component:</a:t>
            </a:r>
            <a:endParaRPr sz="1600" dirty="0">
              <a:latin typeface="Calibri"/>
              <a:cs typeface="Calibri"/>
            </a:endParaRPr>
          </a:p>
          <a:p>
            <a:pPr marL="207645" indent="-111125">
              <a:lnSpc>
                <a:spcPts val="1435"/>
              </a:lnSpc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It's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special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component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in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React.</a:t>
            </a:r>
            <a:endParaRPr sz="1200" dirty="0">
              <a:latin typeface="Calibri"/>
              <a:cs typeface="Calibri"/>
            </a:endParaRPr>
          </a:p>
          <a:p>
            <a:pPr marL="207645" indent="-111125">
              <a:lnSpc>
                <a:spcPts val="1430"/>
              </a:lnSpc>
              <a:spcBef>
                <a:spcPts val="50"/>
              </a:spcBef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Doesn't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have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visual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representation.</a:t>
            </a:r>
            <a:endParaRPr sz="1200" dirty="0">
              <a:latin typeface="Calibri"/>
              <a:cs typeface="Calibri"/>
            </a:endParaRPr>
          </a:p>
          <a:p>
            <a:pPr marL="207645" indent="-111125">
              <a:lnSpc>
                <a:spcPts val="1410"/>
              </a:lnSpc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Its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purpose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is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spot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potential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issues</a:t>
            </a:r>
            <a:r>
              <a:rPr sz="12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in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your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React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app.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ts val="1900"/>
              </a:lnSpc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Platform</a:t>
            </a:r>
            <a:r>
              <a:rPr sz="1600" b="1" spc="-6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Independence:</a:t>
            </a:r>
            <a:endParaRPr sz="1600" dirty="0">
              <a:latin typeface="Calibri"/>
              <a:cs typeface="Calibri"/>
            </a:endParaRPr>
          </a:p>
          <a:p>
            <a:pPr marL="207645" indent="-111125">
              <a:lnSpc>
                <a:spcPts val="1430"/>
              </a:lnSpc>
              <a:spcBef>
                <a:spcPts val="65"/>
              </a:spcBef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React's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design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allows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it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be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Calibri"/>
                <a:cs typeface="Calibri"/>
              </a:rPr>
              <a:t>platform-agnostic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200" dirty="0">
              <a:latin typeface="Calibri"/>
              <a:cs typeface="Calibri"/>
            </a:endParaRPr>
          </a:p>
          <a:p>
            <a:pPr marL="207645" marR="118745" indent="-111125">
              <a:lnSpc>
                <a:spcPts val="1390"/>
              </a:lnSpc>
              <a:spcBef>
                <a:spcPts val="75"/>
              </a:spcBef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While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react-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dom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helps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build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web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UIs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using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React,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ReactNative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can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be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used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to</a:t>
            </a:r>
            <a:r>
              <a:rPr sz="1200" spc="-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craft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mobile</a:t>
            </a:r>
            <a:r>
              <a:rPr sz="1200" spc="-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app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UIs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24501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8760">
              <a:lnSpc>
                <a:spcPct val="100000"/>
              </a:lnSpc>
              <a:spcBef>
                <a:spcPts val="100"/>
              </a:spcBef>
            </a:pPr>
            <a:r>
              <a:rPr dirty="0"/>
              <a:t>30.</a:t>
            </a:r>
            <a:r>
              <a:rPr spc="-45" dirty="0"/>
              <a:t> </a:t>
            </a:r>
            <a:r>
              <a:rPr dirty="0"/>
              <a:t>How</a:t>
            </a:r>
            <a:r>
              <a:rPr spc="-40" dirty="0"/>
              <a:t> </a:t>
            </a:r>
            <a:r>
              <a:rPr dirty="0"/>
              <a:t>React</a:t>
            </a:r>
            <a:r>
              <a:rPr spc="-45" dirty="0"/>
              <a:t> </a:t>
            </a:r>
            <a:r>
              <a:rPr spc="-10" dirty="0">
                <a:solidFill>
                  <a:srgbClr val="02FF00"/>
                </a:solidFill>
              </a:rPr>
              <a:t>Works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4692" y="632690"/>
            <a:ext cx="3730913" cy="373091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5013" y="771651"/>
            <a:ext cx="4262120" cy="399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05"/>
              </a:lnSpc>
              <a:spcBef>
                <a:spcPts val="100"/>
              </a:spcBef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React,</a:t>
            </a:r>
            <a:r>
              <a:rPr sz="1600" b="1" spc="-3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Angular,</a:t>
            </a:r>
            <a:r>
              <a:rPr sz="1600" b="1" spc="-3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and</a:t>
            </a:r>
            <a:r>
              <a:rPr sz="1600" b="1" spc="-3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FFA50A"/>
                </a:solidFill>
                <a:latin typeface="Calibri"/>
                <a:cs typeface="Calibri"/>
              </a:rPr>
              <a:t>Vue:</a:t>
            </a:r>
            <a:endParaRPr sz="1600" dirty="0">
              <a:latin typeface="Calibri"/>
              <a:cs typeface="Calibri"/>
            </a:endParaRPr>
          </a:p>
          <a:p>
            <a:pPr marL="207645" indent="-111125">
              <a:lnSpc>
                <a:spcPts val="1425"/>
              </a:lnSpc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React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is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a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library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,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while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Angular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and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Vue.js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are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Calibri"/>
                <a:cs typeface="Calibri"/>
              </a:rPr>
              <a:t>frameworks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200" dirty="0">
              <a:latin typeface="Calibri"/>
              <a:cs typeface="Calibri"/>
            </a:endParaRPr>
          </a:p>
          <a:p>
            <a:pPr marL="207645" marR="272415" indent="-111125">
              <a:lnSpc>
                <a:spcPts val="1390"/>
              </a:lnSpc>
              <a:spcBef>
                <a:spcPts val="160"/>
              </a:spcBef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React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focuses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on</a:t>
            </a:r>
            <a:r>
              <a:rPr sz="1200" spc="-3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UI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;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Angular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and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Vue.js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offer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comprehensive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tools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for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full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app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development.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ts val="1845"/>
              </a:lnSpc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Library</a:t>
            </a:r>
            <a:r>
              <a:rPr sz="1600" b="1" spc="-2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vs.</a:t>
            </a:r>
            <a:r>
              <a:rPr sz="1600" b="1" spc="-3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Framework:</a:t>
            </a:r>
            <a:endParaRPr sz="1600" dirty="0">
              <a:latin typeface="Calibri"/>
              <a:cs typeface="Calibri"/>
            </a:endParaRPr>
          </a:p>
          <a:p>
            <a:pPr marL="207645" indent="-111125">
              <a:lnSpc>
                <a:spcPts val="1415"/>
              </a:lnSpc>
              <a:spcBef>
                <a:spcPts val="85"/>
              </a:spcBef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library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offers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specific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Calibri"/>
                <a:cs typeface="Calibri"/>
              </a:rPr>
              <a:t>functionality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200" dirty="0">
              <a:latin typeface="Calibri"/>
              <a:cs typeface="Calibri"/>
            </a:endParaRPr>
          </a:p>
          <a:p>
            <a:pPr marL="207645" indent="-111125">
              <a:lnSpc>
                <a:spcPts val="1415"/>
              </a:lnSpc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framework</a:t>
            </a:r>
            <a:r>
              <a:rPr sz="1200" spc="-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provides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set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of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tools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and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Calibri"/>
                <a:cs typeface="Calibri"/>
              </a:rPr>
              <a:t>guidelines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200" dirty="0">
              <a:latin typeface="Calibri"/>
              <a:cs typeface="Calibri"/>
            </a:endParaRPr>
          </a:p>
          <a:p>
            <a:pPr marL="207645" indent="-111125">
              <a:lnSpc>
                <a:spcPts val="1420"/>
              </a:lnSpc>
              <a:spcBef>
                <a:spcPts val="75"/>
              </a:spcBef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In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simpler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terms: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React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is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tool;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Angular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and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Vue.js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are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toolsets.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ts val="1885"/>
              </a:lnSpc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React's</a:t>
            </a:r>
            <a:r>
              <a:rPr sz="1600" b="1" spc="-4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Specialty:</a:t>
            </a:r>
            <a:endParaRPr sz="1600" dirty="0">
              <a:latin typeface="Calibri"/>
              <a:cs typeface="Calibri"/>
            </a:endParaRPr>
          </a:p>
          <a:p>
            <a:pPr marL="207645" indent="-111125">
              <a:lnSpc>
                <a:spcPts val="1425"/>
              </a:lnSpc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React's</a:t>
            </a:r>
            <a:r>
              <a:rPr sz="12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main</a:t>
            </a:r>
            <a:r>
              <a:rPr sz="12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role</a:t>
            </a:r>
            <a:r>
              <a:rPr sz="12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is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crafting</a:t>
            </a:r>
            <a:r>
              <a:rPr sz="1200" spc="-3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dynamic,</a:t>
            </a:r>
            <a:r>
              <a:rPr sz="1200" spc="-3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interactive</a:t>
            </a:r>
            <a:r>
              <a:rPr sz="1200" spc="-3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UIs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200" dirty="0">
              <a:latin typeface="Calibri"/>
              <a:cs typeface="Calibri"/>
            </a:endParaRPr>
          </a:p>
          <a:p>
            <a:pPr marL="207645" marR="271780" indent="-111125">
              <a:lnSpc>
                <a:spcPts val="1390"/>
              </a:lnSpc>
              <a:spcBef>
                <a:spcPts val="160"/>
              </a:spcBef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It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doesn't</a:t>
            </a:r>
            <a:r>
              <a:rPr sz="12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handle</a:t>
            </a:r>
            <a:r>
              <a:rPr sz="12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routing,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A50A"/>
                </a:solidFill>
                <a:latin typeface="Calibri"/>
                <a:cs typeface="Calibri"/>
              </a:rPr>
              <a:t>HTTP</a:t>
            </a:r>
            <a:r>
              <a:rPr sz="1200" spc="-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A50A"/>
                </a:solidFill>
                <a:latin typeface="Calibri"/>
                <a:cs typeface="Calibri"/>
              </a:rPr>
              <a:t>calls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,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state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management,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and 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more.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ts val="1845"/>
              </a:lnSpc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React's</a:t>
            </a:r>
            <a:r>
              <a:rPr sz="1600" b="1" spc="-4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Flexibility:</a:t>
            </a:r>
            <a:endParaRPr sz="1600" dirty="0">
              <a:latin typeface="Calibri"/>
              <a:cs typeface="Calibri"/>
            </a:endParaRPr>
          </a:p>
          <a:p>
            <a:pPr marL="207645" indent="-111125">
              <a:lnSpc>
                <a:spcPts val="1415"/>
              </a:lnSpc>
              <a:spcBef>
                <a:spcPts val="85"/>
              </a:spcBef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React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doesn't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dictate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tool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choices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for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other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app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aspects.</a:t>
            </a:r>
            <a:endParaRPr sz="1200" dirty="0">
              <a:latin typeface="Calibri"/>
              <a:cs typeface="Calibri"/>
            </a:endParaRPr>
          </a:p>
          <a:p>
            <a:pPr marL="207645" indent="-111125">
              <a:lnSpc>
                <a:spcPts val="1395"/>
              </a:lnSpc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Developers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pick</a:t>
            </a:r>
            <a:r>
              <a:rPr sz="1200" spc="-2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what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fits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their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project</a:t>
            </a:r>
            <a:r>
              <a:rPr sz="12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best.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ts val="1900"/>
              </a:lnSpc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About</a:t>
            </a:r>
            <a:r>
              <a:rPr sz="1600" b="1" spc="-4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Angular</a:t>
            </a:r>
            <a:r>
              <a:rPr sz="1600" b="1" spc="-3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and</a:t>
            </a:r>
            <a:r>
              <a:rPr sz="1600" b="1" spc="-3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Vue.js:</a:t>
            </a:r>
            <a:endParaRPr sz="1600" dirty="0">
              <a:latin typeface="Calibri"/>
              <a:cs typeface="Calibri"/>
            </a:endParaRPr>
          </a:p>
          <a:p>
            <a:pPr marL="207645" marR="5080" indent="-111125">
              <a:lnSpc>
                <a:spcPts val="1390"/>
              </a:lnSpc>
              <a:spcBef>
                <a:spcPts val="180"/>
              </a:spcBef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Angular,</a:t>
            </a:r>
            <a:r>
              <a:rPr sz="12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developed</a:t>
            </a:r>
            <a:r>
              <a:rPr sz="12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by</a:t>
            </a:r>
            <a:r>
              <a:rPr sz="12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Google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,</a:t>
            </a:r>
            <a:r>
              <a:rPr sz="12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provides</a:t>
            </a:r>
            <a:r>
              <a:rPr sz="12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2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robust</a:t>
            </a:r>
            <a:r>
              <a:rPr sz="12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framework</a:t>
            </a:r>
            <a:r>
              <a:rPr sz="1200" spc="-3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with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steep</a:t>
            </a:r>
            <a:r>
              <a:rPr sz="12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learning</a:t>
            </a:r>
            <a:r>
              <a:rPr sz="1200" spc="-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curve.</a:t>
            </a:r>
            <a:endParaRPr sz="1200" dirty="0">
              <a:latin typeface="Calibri"/>
              <a:cs typeface="Calibri"/>
            </a:endParaRPr>
          </a:p>
          <a:p>
            <a:pPr marL="207645" indent="-111125">
              <a:lnSpc>
                <a:spcPts val="1355"/>
              </a:lnSpc>
              <a:buClr>
                <a:srgbClr val="FFA50A"/>
              </a:buClr>
              <a:buFont typeface="Arial MT"/>
              <a:buChar char="•"/>
              <a:tabLst>
                <a:tab pos="207645" algn="l"/>
              </a:tabLst>
            </a:pP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Vue.js</a:t>
            </a:r>
            <a:r>
              <a:rPr sz="1200" spc="-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is</a:t>
            </a:r>
            <a:r>
              <a:rPr sz="1200" spc="-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known</a:t>
            </a:r>
            <a:r>
              <a:rPr sz="1200" spc="-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for</a:t>
            </a:r>
            <a:r>
              <a:rPr sz="1200" spc="-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its</a:t>
            </a:r>
            <a:r>
              <a:rPr sz="1200" spc="-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2FF00"/>
                </a:solidFill>
                <a:latin typeface="Calibri"/>
                <a:cs typeface="Calibri"/>
              </a:rPr>
              <a:t>simplicity</a:t>
            </a:r>
            <a:r>
              <a:rPr sz="1200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and</a:t>
            </a:r>
            <a:r>
              <a:rPr sz="12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ease of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 integration, making</a:t>
            </a:r>
            <a:endParaRPr sz="1200" dirty="0">
              <a:latin typeface="Calibri"/>
              <a:cs typeface="Calibri"/>
            </a:endParaRPr>
          </a:p>
          <a:p>
            <a:pPr marL="207645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solidFill>
                  <a:srgbClr val="D1D5DB"/>
                </a:solidFill>
                <a:latin typeface="Calibri"/>
                <a:cs typeface="Calibri"/>
              </a:rPr>
              <a:t>it</a:t>
            </a:r>
            <a:r>
              <a:rPr sz="1200" spc="4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1D5DB"/>
                </a:solidFill>
                <a:latin typeface="Calibri"/>
                <a:cs typeface="Calibri"/>
              </a:rPr>
              <a:t>beginner-friendly.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3045" y="13335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8850">
              <a:lnSpc>
                <a:spcPct val="100000"/>
              </a:lnSpc>
              <a:spcBef>
                <a:spcPts val="100"/>
              </a:spcBef>
            </a:pPr>
            <a:r>
              <a:rPr dirty="0"/>
              <a:t>31.</a:t>
            </a:r>
            <a:r>
              <a:rPr spc="-45" dirty="0"/>
              <a:t> </a:t>
            </a:r>
            <a:r>
              <a:rPr dirty="0"/>
              <a:t>React</a:t>
            </a:r>
            <a:r>
              <a:rPr spc="-45" dirty="0"/>
              <a:t> </a:t>
            </a:r>
            <a:r>
              <a:rPr dirty="0">
                <a:solidFill>
                  <a:srgbClr val="02FF00"/>
                </a:solidFill>
              </a:rPr>
              <a:t>Vs</a:t>
            </a:r>
            <a:r>
              <a:rPr spc="-45" dirty="0">
                <a:solidFill>
                  <a:srgbClr val="02FF00"/>
                </a:solidFill>
              </a:rPr>
              <a:t> </a:t>
            </a:r>
            <a:r>
              <a:rPr dirty="0">
                <a:solidFill>
                  <a:srgbClr val="02FF00"/>
                </a:solidFill>
              </a:rPr>
              <a:t>Angular</a:t>
            </a:r>
            <a:r>
              <a:rPr spc="-50" dirty="0">
                <a:solidFill>
                  <a:srgbClr val="02FF00"/>
                </a:solidFill>
              </a:rPr>
              <a:t> </a:t>
            </a:r>
            <a:r>
              <a:rPr dirty="0">
                <a:solidFill>
                  <a:srgbClr val="00B0F0"/>
                </a:solidFill>
              </a:rPr>
              <a:t>vs</a:t>
            </a:r>
            <a:r>
              <a:rPr spc="-45" dirty="0">
                <a:solidFill>
                  <a:srgbClr val="00B0F0"/>
                </a:solidFill>
              </a:rPr>
              <a:t> </a:t>
            </a:r>
            <a:r>
              <a:rPr spc="-25" dirty="0">
                <a:solidFill>
                  <a:srgbClr val="00B0F0"/>
                </a:solidFill>
              </a:rPr>
              <a:t>Vue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5629" y="771651"/>
            <a:ext cx="3999923" cy="399992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4292" y="1047750"/>
            <a:ext cx="3689985" cy="2537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379" marR="5080" indent="-233679" algn="just">
              <a:lnSpc>
                <a:spcPct val="113700"/>
              </a:lnSpc>
              <a:spcBef>
                <a:spcPts val="100"/>
              </a:spcBef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State</a:t>
            </a:r>
            <a:r>
              <a:rPr sz="16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Management: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input's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state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stored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component's</a:t>
            </a:r>
            <a:r>
              <a:rPr sz="16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state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246379" marR="72390" indent="-233679" algn="just">
              <a:lnSpc>
                <a:spcPct val="114999"/>
              </a:lnSpc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Handling</a:t>
            </a:r>
            <a:r>
              <a:rPr sz="16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Changes: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onChange</a:t>
            </a:r>
            <a:r>
              <a:rPr sz="16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to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detect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input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changes.</a:t>
            </a:r>
            <a:endParaRPr sz="1600" dirty="0">
              <a:latin typeface="Arial MT"/>
              <a:cs typeface="Arial MT"/>
            </a:endParaRPr>
          </a:p>
          <a:p>
            <a:pPr marL="246379" marR="46355" indent="-233679" algn="just">
              <a:lnSpc>
                <a:spcPts val="2210"/>
              </a:lnSpc>
              <a:spcBef>
                <a:spcPts val="95"/>
              </a:spcBef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Submission:</a:t>
            </a:r>
            <a:r>
              <a:rPr sz="16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Utilize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onSubmit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form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submissions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prevent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default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with 	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event.preventDefault()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246379" indent="-233679" algn="just">
              <a:lnSpc>
                <a:spcPct val="100000"/>
              </a:lnSpc>
              <a:spcBef>
                <a:spcPts val="140"/>
              </a:spcBef>
              <a:buSzPct val="87500"/>
              <a:buAutoNum type="arabicPeriod"/>
              <a:tabLst>
                <a:tab pos="246379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Validation:</a:t>
            </a:r>
            <a:r>
              <a:rPr sz="1600" spc="-6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Implement</a:t>
            </a:r>
            <a:r>
              <a:rPr sz="1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custom</a:t>
            </a:r>
            <a:endParaRPr sz="1600" dirty="0">
              <a:latin typeface="Arial MT"/>
              <a:cs typeface="Arial MT"/>
            </a:endParaRPr>
          </a:p>
          <a:p>
            <a:pPr marL="247650" algn="just">
              <a:lnSpc>
                <a:spcPct val="100000"/>
              </a:lnSpc>
              <a:spcBef>
                <a:spcPts val="285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validation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third-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party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libraries.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88775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6125">
              <a:lnSpc>
                <a:spcPct val="100000"/>
              </a:lnSpc>
              <a:spcBef>
                <a:spcPts val="100"/>
              </a:spcBef>
            </a:pPr>
            <a:r>
              <a:rPr dirty="0"/>
              <a:t>32.</a:t>
            </a:r>
            <a:r>
              <a:rPr spc="-45" dirty="0"/>
              <a:t> </a:t>
            </a:r>
            <a:r>
              <a:rPr dirty="0"/>
              <a:t>Using</a:t>
            </a:r>
            <a:r>
              <a:rPr spc="-40" dirty="0"/>
              <a:t> </a:t>
            </a:r>
            <a:r>
              <a:rPr spc="-20" dirty="0"/>
              <a:t>Forms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6217" y="816838"/>
            <a:ext cx="3223491" cy="322349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819150"/>
            <a:ext cx="4260850" cy="2263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379" marR="19050" indent="-233679">
              <a:lnSpc>
                <a:spcPct val="114999"/>
              </a:lnSpc>
              <a:spcBef>
                <a:spcPts val="100"/>
              </a:spcBef>
              <a:buClr>
                <a:srgbClr val="FFA50A"/>
              </a:buClr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useRef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allows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access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DOM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and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retains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mutable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values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without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re-renders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246379" marR="306705" indent="-233679">
              <a:lnSpc>
                <a:spcPct val="113799"/>
              </a:lnSpc>
              <a:spcBef>
                <a:spcPts val="20"/>
              </a:spcBef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Used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ref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attribute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direct</a:t>
            </a:r>
            <a:r>
              <a:rPr sz="16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DOM 	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interactions.</a:t>
            </a:r>
            <a:endParaRPr sz="1600"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290"/>
              </a:spcBef>
              <a:buSzPct val="87500"/>
              <a:buAutoNum type="arabicPeriod"/>
              <a:tabLst>
                <a:tab pos="246379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Can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hold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previous</a:t>
            </a:r>
            <a:r>
              <a:rPr sz="16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state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prop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values.</a:t>
            </a:r>
            <a:endParaRPr sz="1600" dirty="0">
              <a:latin typeface="Arial MT"/>
              <a:cs typeface="Arial MT"/>
            </a:endParaRPr>
          </a:p>
          <a:p>
            <a:pPr marL="246379" marR="5080" indent="-233679">
              <a:lnSpc>
                <a:spcPct val="113700"/>
              </a:lnSpc>
              <a:spcBef>
                <a:spcPts val="25"/>
              </a:spcBef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Not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limited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DOM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references;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hold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any 	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value.</a:t>
            </a:r>
            <a:endParaRPr sz="1600"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290"/>
              </a:spcBef>
              <a:buClr>
                <a:srgbClr val="FFA50A"/>
              </a:buClr>
              <a:buSzPct val="87500"/>
              <a:buAutoNum type="arabicPeriod"/>
              <a:tabLst>
                <a:tab pos="246379" algn="l"/>
              </a:tabLst>
            </a:pP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Refs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passed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props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134156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5070">
              <a:lnSpc>
                <a:spcPct val="100000"/>
              </a:lnSpc>
              <a:spcBef>
                <a:spcPts val="100"/>
              </a:spcBef>
            </a:pPr>
            <a:r>
              <a:rPr dirty="0"/>
              <a:t>33.</a:t>
            </a:r>
            <a:r>
              <a:rPr spc="-35" dirty="0"/>
              <a:t> </a:t>
            </a:r>
            <a:r>
              <a:rPr dirty="0"/>
              <a:t>Use</a:t>
            </a:r>
            <a:r>
              <a:rPr spc="-35" dirty="0"/>
              <a:t> </a:t>
            </a:r>
            <a:r>
              <a:rPr spc="-25" dirty="0">
                <a:solidFill>
                  <a:srgbClr val="02FF00"/>
                </a:solidFill>
              </a:rPr>
              <a:t>Ref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1123950"/>
            <a:ext cx="426085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3828" y="1118717"/>
            <a:ext cx="4906010" cy="230695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76860" marR="715645" indent="-264160" algn="just">
              <a:lnSpc>
                <a:spcPct val="102400"/>
              </a:lnSpc>
              <a:spcBef>
                <a:spcPts val="195"/>
              </a:spcBef>
              <a:buFont typeface="Arial MT"/>
              <a:buChar char="•"/>
              <a:tabLst>
                <a:tab pos="278130" algn="l"/>
              </a:tabLst>
            </a:pPr>
            <a:r>
              <a:rPr sz="2400" b="1" dirty="0">
                <a:solidFill>
                  <a:srgbClr val="FFA50A"/>
                </a:solidFill>
                <a:latin typeface="Calibri"/>
                <a:cs typeface="Calibri"/>
              </a:rPr>
              <a:t>Spread</a:t>
            </a:r>
            <a:r>
              <a:rPr sz="2400" b="1" spc="-6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A50A"/>
                </a:solidFill>
                <a:latin typeface="Calibri"/>
                <a:cs typeface="Calibri"/>
              </a:rPr>
              <a:t>Operator</a:t>
            </a:r>
            <a:r>
              <a:rPr sz="24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400" spc="-5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Use</a:t>
            </a:r>
            <a:r>
              <a:rPr sz="20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sz="2000" spc="-5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D1D5DB"/>
                </a:solidFill>
                <a:latin typeface="Calibri"/>
                <a:cs typeface="Calibri"/>
              </a:rPr>
              <a:t>maintain 	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immutability</a:t>
            </a:r>
            <a:r>
              <a:rPr sz="2000" spc="-6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when</a:t>
            </a:r>
            <a:r>
              <a:rPr sz="2000" spc="-6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updating</a:t>
            </a:r>
            <a:r>
              <a:rPr sz="2000" spc="-6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arrays</a:t>
            </a:r>
            <a:r>
              <a:rPr sz="2000" spc="-5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D1D5DB"/>
                </a:solidFill>
                <a:latin typeface="Calibri"/>
                <a:cs typeface="Calibri"/>
              </a:rPr>
              <a:t>or 	</a:t>
            </a:r>
            <a:r>
              <a:rPr sz="2000" spc="-10" dirty="0">
                <a:solidFill>
                  <a:srgbClr val="D1D5DB"/>
                </a:solidFill>
                <a:latin typeface="Calibri"/>
                <a:cs typeface="Calibri"/>
              </a:rPr>
              <a:t>objects.</a:t>
            </a:r>
            <a:endParaRPr sz="2000" dirty="0">
              <a:latin typeface="Calibri"/>
              <a:cs typeface="Calibri"/>
            </a:endParaRPr>
          </a:p>
          <a:p>
            <a:pPr marL="276860" indent="-264160" algn="just">
              <a:lnSpc>
                <a:spcPts val="2770"/>
              </a:lnSpc>
              <a:buFont typeface="Arial MT"/>
              <a:buChar char="•"/>
              <a:tabLst>
                <a:tab pos="276860" algn="l"/>
              </a:tabLst>
            </a:pPr>
            <a:r>
              <a:rPr sz="2400" b="1" dirty="0">
                <a:solidFill>
                  <a:srgbClr val="FFA50A"/>
                </a:solidFill>
                <a:latin typeface="Calibri"/>
                <a:cs typeface="Calibri"/>
              </a:rPr>
              <a:t>Functional</a:t>
            </a:r>
            <a:r>
              <a:rPr sz="2400" b="1" spc="-8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A50A"/>
                </a:solidFill>
                <a:latin typeface="Calibri"/>
                <a:cs typeface="Calibri"/>
              </a:rPr>
              <a:t>Updates</a:t>
            </a:r>
            <a:r>
              <a:rPr sz="24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400" spc="-8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D1D5DB"/>
                </a:solidFill>
                <a:latin typeface="Calibri"/>
                <a:cs typeface="Calibri"/>
              </a:rPr>
              <a:t>Use</a:t>
            </a:r>
            <a:endParaRPr sz="2000" dirty="0">
              <a:latin typeface="Calibri"/>
              <a:cs typeface="Calibri"/>
            </a:endParaRPr>
          </a:p>
          <a:p>
            <a:pPr marL="278130" marR="5080">
              <a:lnSpc>
                <a:spcPct val="100000"/>
              </a:lnSpc>
              <a:spcBef>
                <a:spcPts val="15"/>
              </a:spcBef>
            </a:pP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(existingPosts)</a:t>
            </a:r>
            <a:r>
              <a:rPr sz="2000" spc="-5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=&gt;</a:t>
            </a:r>
            <a:r>
              <a:rPr sz="2000" spc="-5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[postData,</a:t>
            </a:r>
            <a:r>
              <a:rPr sz="2000" spc="-5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2FF00"/>
                </a:solidFill>
                <a:latin typeface="Calibri"/>
                <a:cs typeface="Calibri"/>
              </a:rPr>
              <a:t>...existingPosts]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avoid</a:t>
            </a:r>
            <a:r>
              <a:rPr sz="20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stale</a:t>
            </a:r>
            <a:r>
              <a:rPr sz="2000" spc="-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values</a:t>
            </a:r>
            <a:r>
              <a:rPr sz="20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during</a:t>
            </a:r>
            <a:r>
              <a:rPr sz="20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D1D5DB"/>
                </a:solidFill>
                <a:latin typeface="Calibri"/>
                <a:cs typeface="Calibri"/>
              </a:rPr>
              <a:t>asynchronous updates.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139954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34.</a:t>
            </a:r>
            <a:r>
              <a:rPr spc="-65" dirty="0"/>
              <a:t> </a:t>
            </a:r>
            <a:r>
              <a:rPr dirty="0"/>
              <a:t>Update</a:t>
            </a:r>
            <a:r>
              <a:rPr spc="-65" dirty="0"/>
              <a:t> </a:t>
            </a:r>
            <a:r>
              <a:rPr dirty="0"/>
              <a:t>state</a:t>
            </a:r>
            <a:r>
              <a:rPr spc="-65" dirty="0"/>
              <a:t> </a:t>
            </a:r>
            <a:r>
              <a:rPr dirty="0"/>
              <a:t>from</a:t>
            </a:r>
            <a:r>
              <a:rPr spc="-70" dirty="0"/>
              <a:t> </a:t>
            </a:r>
            <a:r>
              <a:rPr dirty="0">
                <a:solidFill>
                  <a:srgbClr val="02FF00"/>
                </a:solidFill>
              </a:rPr>
              <a:t>Previous</a:t>
            </a:r>
            <a:r>
              <a:rPr spc="-65" dirty="0">
                <a:solidFill>
                  <a:srgbClr val="02FF00"/>
                </a:solidFill>
              </a:rPr>
              <a:t> </a:t>
            </a:r>
            <a:r>
              <a:rPr spc="-10" dirty="0">
                <a:solidFill>
                  <a:srgbClr val="02FF00"/>
                </a:solidFill>
              </a:rPr>
              <a:t>State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800" y="895350"/>
            <a:ext cx="3151541" cy="315154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123" y="845819"/>
            <a:ext cx="4566285" cy="3223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0" marR="415925" indent="-234950">
              <a:lnSpc>
                <a:spcPct val="118600"/>
              </a:lnSpc>
              <a:spcBef>
                <a:spcPts val="100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Prop</a:t>
            </a:r>
            <a:r>
              <a:rPr sz="14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Drilling: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Context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API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addresses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prop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drilling;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composition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alternative.</a:t>
            </a:r>
            <a:endParaRPr sz="140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Folder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Setup: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store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folder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context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files.</a:t>
            </a:r>
            <a:endParaRPr sz="1400">
              <a:latin typeface="Arial MT"/>
              <a:cs typeface="Arial MT"/>
            </a:endParaRPr>
          </a:p>
          <a:p>
            <a:pPr marL="247650" marR="50800" indent="-234950">
              <a:lnSpc>
                <a:spcPts val="2020"/>
              </a:lnSpc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Initialization:</a:t>
            </a:r>
            <a:r>
              <a:rPr sz="1400" spc="-5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React.createContext</a:t>
            </a:r>
            <a:r>
              <a:rPr sz="14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initial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state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export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it.</a:t>
            </a:r>
            <a:endParaRPr sz="140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8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Provider: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Implement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contextName.Provider</a:t>
            </a:r>
            <a:r>
              <a:rPr sz="14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endParaRPr sz="1400">
              <a:latin typeface="Arial MT"/>
              <a:cs typeface="Arial MT"/>
            </a:endParaRPr>
          </a:p>
          <a:p>
            <a:pPr marL="247650">
              <a:lnSpc>
                <a:spcPct val="100000"/>
              </a:lnSpc>
              <a:spcBef>
                <a:spcPts val="219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components.</a:t>
            </a:r>
            <a:endParaRPr sz="140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310"/>
              </a:spcBef>
              <a:buSzPct val="92857"/>
              <a:buAutoNum type="arabicPeriod" startAt="5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Access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Value: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useContext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hook.</a:t>
            </a:r>
            <a:endParaRPr sz="140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SzPct val="92857"/>
              <a:buAutoNum type="arabicPeriod" startAt="5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Dynamic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Data: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Combine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context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value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with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state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247650" marR="5080" indent="-234950">
              <a:lnSpc>
                <a:spcPts val="1989"/>
              </a:lnSpc>
              <a:spcBef>
                <a:spcPts val="50"/>
              </a:spcBef>
              <a:buSzPct val="92857"/>
              <a:buAutoNum type="arabicPeriod" startAt="5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Export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Functions: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Context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export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functions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actions</a:t>
            </a:r>
            <a:endParaRPr sz="140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100"/>
              </a:spcBef>
              <a:buSzPct val="92857"/>
              <a:buAutoNum type="arabicPeriod" startAt="5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Logic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Separation: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helps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keep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UI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endParaRPr sz="1400">
              <a:latin typeface="Arial MT"/>
              <a:cs typeface="Arial MT"/>
            </a:endParaRPr>
          </a:p>
          <a:p>
            <a:pPr marL="247650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logic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separate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other.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90423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8980">
              <a:lnSpc>
                <a:spcPct val="100000"/>
              </a:lnSpc>
              <a:spcBef>
                <a:spcPts val="100"/>
              </a:spcBef>
            </a:pPr>
            <a:r>
              <a:rPr dirty="0"/>
              <a:t>35.</a:t>
            </a:r>
            <a:r>
              <a:rPr spc="-45" dirty="0"/>
              <a:t> </a:t>
            </a:r>
            <a:r>
              <a:rPr dirty="0"/>
              <a:t>Context</a:t>
            </a:r>
            <a:r>
              <a:rPr spc="-40" dirty="0"/>
              <a:t> </a:t>
            </a:r>
            <a:r>
              <a:rPr spc="-25" dirty="0"/>
              <a:t>API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2093" y="902663"/>
            <a:ext cx="3908704" cy="341377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072" y="599948"/>
            <a:ext cx="4275455" cy="403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4475" marR="5080" indent="-231775">
              <a:lnSpc>
                <a:spcPct val="118300"/>
              </a:lnSpc>
              <a:spcBef>
                <a:spcPts val="100"/>
              </a:spcBef>
              <a:buClr>
                <a:srgbClr val="FFA50A"/>
              </a:buClr>
              <a:buSzPct val="91666"/>
              <a:buAutoNum type="arabicPeriod"/>
              <a:tabLst>
                <a:tab pos="247650" algn="l"/>
              </a:tabLst>
            </a:pP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useReducer</a:t>
            </a:r>
            <a:r>
              <a:rPr sz="12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hook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React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offers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more</a:t>
            </a: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control</a:t>
            </a:r>
            <a:r>
              <a:rPr sz="12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over 	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state</a:t>
            </a: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operations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compared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useState,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especially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for 	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complex</a:t>
            </a:r>
            <a:r>
              <a:rPr sz="12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state</a:t>
            </a:r>
            <a:r>
              <a:rPr sz="12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logic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200" dirty="0">
              <a:latin typeface="Arial MT"/>
              <a:cs typeface="Arial MT"/>
            </a:endParaRPr>
          </a:p>
          <a:p>
            <a:pPr marL="244475" indent="-231775">
              <a:lnSpc>
                <a:spcPct val="100000"/>
              </a:lnSpc>
              <a:spcBef>
                <a:spcPts val="165"/>
              </a:spcBef>
              <a:buSzPct val="91666"/>
              <a:buAutoNum type="arabicPeriod"/>
              <a:tabLst>
                <a:tab pos="244475" algn="l"/>
              </a:tabLst>
            </a:pPr>
            <a:r>
              <a:rPr sz="1200" dirty="0">
                <a:solidFill>
                  <a:srgbClr val="FFA50A"/>
                </a:solidFill>
                <a:latin typeface="Arial MT"/>
                <a:cs typeface="Arial MT"/>
              </a:rPr>
              <a:t>Components:</a:t>
            </a:r>
            <a:r>
              <a:rPr sz="12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involves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two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main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components:</a:t>
            </a:r>
            <a:endParaRPr sz="1200" dirty="0">
              <a:latin typeface="Arial MT"/>
              <a:cs typeface="Arial MT"/>
            </a:endParaRPr>
          </a:p>
          <a:p>
            <a:pPr marL="338455" marR="104139" lvl="1" indent="-89535">
              <a:lnSpc>
                <a:spcPct val="110000"/>
              </a:lnSpc>
              <a:spcBef>
                <a:spcPts val="120"/>
              </a:spcBef>
              <a:buSzPct val="91666"/>
              <a:buChar char="•"/>
              <a:tabLst>
                <a:tab pos="339725" algn="l"/>
              </a:tabLst>
            </a:pPr>
            <a:r>
              <a:rPr sz="1200" dirty="0">
                <a:solidFill>
                  <a:srgbClr val="FFA50A"/>
                </a:solidFill>
                <a:latin typeface="Arial MT"/>
                <a:cs typeface="Arial MT"/>
              </a:rPr>
              <a:t>Reducer:</a:t>
            </a:r>
            <a:r>
              <a:rPr sz="12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pure</a:t>
            </a: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function</a:t>
            </a: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takes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current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state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and 	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action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returns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state.</a:t>
            </a:r>
            <a:endParaRPr sz="1200" dirty="0">
              <a:latin typeface="Arial MT"/>
              <a:cs typeface="Arial MT"/>
            </a:endParaRPr>
          </a:p>
          <a:p>
            <a:pPr marL="338455" marR="347980" lvl="1" indent="-89535">
              <a:lnSpc>
                <a:spcPct val="111700"/>
              </a:lnSpc>
              <a:spcBef>
                <a:spcPts val="95"/>
              </a:spcBef>
              <a:buSzPct val="91666"/>
              <a:buChar char="•"/>
              <a:tabLst>
                <a:tab pos="339725" algn="l"/>
              </a:tabLst>
            </a:pPr>
            <a:r>
              <a:rPr sz="1200" dirty="0">
                <a:solidFill>
                  <a:srgbClr val="FFA50A"/>
                </a:solidFill>
                <a:latin typeface="Arial MT"/>
                <a:cs typeface="Arial MT"/>
              </a:rPr>
              <a:t>Action:</a:t>
            </a:r>
            <a:r>
              <a:rPr sz="12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object</a:t>
            </a: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describing</a:t>
            </a:r>
            <a:r>
              <a:rPr sz="12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what</a:t>
            </a: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happened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typically 	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having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property.</a:t>
            </a:r>
            <a:endParaRPr sz="1200" dirty="0">
              <a:latin typeface="Arial MT"/>
              <a:cs typeface="Arial MT"/>
            </a:endParaRPr>
          </a:p>
          <a:p>
            <a:pPr marL="244475" indent="-231775">
              <a:lnSpc>
                <a:spcPct val="100000"/>
              </a:lnSpc>
              <a:spcBef>
                <a:spcPts val="265"/>
              </a:spcBef>
              <a:buSzPct val="91666"/>
              <a:buAutoNum type="arabicPeriod"/>
              <a:tabLst>
                <a:tab pos="244475" algn="l"/>
              </a:tabLst>
            </a:pPr>
            <a:r>
              <a:rPr sz="1200" dirty="0">
                <a:solidFill>
                  <a:srgbClr val="FFA50A"/>
                </a:solidFill>
                <a:latin typeface="Arial MT"/>
                <a:cs typeface="Arial MT"/>
              </a:rPr>
              <a:t>Initialization:</a:t>
            </a:r>
            <a:r>
              <a:rPr sz="12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It's</a:t>
            </a: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invoked</a:t>
            </a: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endParaRPr sz="1200" dirty="0">
              <a:latin typeface="Arial MT"/>
              <a:cs typeface="Arial MT"/>
            </a:endParaRPr>
          </a:p>
          <a:p>
            <a:pPr marL="247650">
              <a:lnSpc>
                <a:spcPct val="100000"/>
              </a:lnSpc>
              <a:spcBef>
                <a:spcPts val="145"/>
              </a:spcBef>
            </a:pP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const [state, dispatch]</a:t>
            </a:r>
            <a:r>
              <a:rPr sz="1200" spc="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=</a:t>
            </a:r>
            <a:r>
              <a:rPr sz="1200" spc="-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useReducer(reducer,</a:t>
            </a:r>
            <a:r>
              <a:rPr sz="1200" spc="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initialState).</a:t>
            </a:r>
            <a:endParaRPr sz="1200" dirty="0">
              <a:latin typeface="Arial MT"/>
              <a:cs typeface="Arial MT"/>
            </a:endParaRPr>
          </a:p>
          <a:p>
            <a:pPr marL="244475" marR="189865" indent="-231775">
              <a:lnSpc>
                <a:spcPct val="114999"/>
              </a:lnSpc>
              <a:spcBef>
                <a:spcPts val="50"/>
              </a:spcBef>
              <a:buSzPct val="91666"/>
              <a:buAutoNum type="arabicPeriod" startAt="4"/>
              <a:tabLst>
                <a:tab pos="247650" algn="l"/>
              </a:tabLst>
            </a:pPr>
            <a:r>
              <a:rPr sz="1200" dirty="0">
                <a:solidFill>
                  <a:srgbClr val="FFA50A"/>
                </a:solidFill>
                <a:latin typeface="Arial MT"/>
                <a:cs typeface="Arial MT"/>
              </a:rPr>
              <a:t>Dispatch:</a:t>
            </a:r>
            <a:r>
              <a:rPr sz="12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Actions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dispatched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dispatch 	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function,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invokes</a:t>
            </a: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the</a:t>
            </a:r>
            <a:r>
              <a:rPr sz="12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reducer</a:t>
            </a: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current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state 	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given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action.</a:t>
            </a:r>
            <a:endParaRPr sz="1200" dirty="0">
              <a:latin typeface="Arial MT"/>
              <a:cs typeface="Arial MT"/>
            </a:endParaRPr>
          </a:p>
          <a:p>
            <a:pPr marL="244475" marR="149860" indent="-231775">
              <a:lnSpc>
                <a:spcPct val="114999"/>
              </a:lnSpc>
              <a:spcBef>
                <a:spcPts val="20"/>
              </a:spcBef>
              <a:buSzPct val="91666"/>
              <a:buAutoNum type="arabicPeriod" startAt="4"/>
              <a:tabLst>
                <a:tab pos="247650" algn="l"/>
              </a:tabLst>
            </a:pPr>
            <a:r>
              <a:rPr sz="1200" dirty="0">
                <a:solidFill>
                  <a:srgbClr val="FFA50A"/>
                </a:solidFill>
                <a:latin typeface="Arial MT"/>
                <a:cs typeface="Arial MT"/>
              </a:rPr>
              <a:t>Use</a:t>
            </a:r>
            <a:r>
              <a:rPr sz="12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A50A"/>
                </a:solidFill>
                <a:latin typeface="Arial MT"/>
                <a:cs typeface="Arial MT"/>
              </a:rPr>
              <a:t>Cases:</a:t>
            </a:r>
            <a:r>
              <a:rPr sz="12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Particularly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useful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managing</a:t>
            </a:r>
            <a:r>
              <a:rPr sz="12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state</a:t>
            </a: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in</a:t>
            </a:r>
            <a:r>
              <a:rPr sz="12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large 	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components</a:t>
            </a: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next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state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depends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the 	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previous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one.</a:t>
            </a:r>
            <a:endParaRPr sz="1200" dirty="0">
              <a:latin typeface="Arial MT"/>
              <a:cs typeface="Arial MT"/>
            </a:endParaRPr>
          </a:p>
          <a:p>
            <a:pPr marL="244475" marR="43180" indent="-231775">
              <a:lnSpc>
                <a:spcPts val="1680"/>
              </a:lnSpc>
              <a:spcBef>
                <a:spcPts val="25"/>
              </a:spcBef>
              <a:buSzPct val="91666"/>
              <a:buAutoNum type="arabicPeriod" startAt="4"/>
              <a:tabLst>
                <a:tab pos="247650" algn="l"/>
              </a:tabLst>
            </a:pPr>
            <a:r>
              <a:rPr sz="1200" dirty="0">
                <a:solidFill>
                  <a:srgbClr val="FFA50A"/>
                </a:solidFill>
                <a:latin typeface="Arial MT"/>
                <a:cs typeface="Arial MT"/>
              </a:rPr>
              <a:t>Predictable</a:t>
            </a:r>
            <a:r>
              <a:rPr sz="12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A50A"/>
                </a:solidFill>
                <a:latin typeface="Arial MT"/>
                <a:cs typeface="Arial MT"/>
              </a:rPr>
              <a:t>State</a:t>
            </a:r>
            <a:r>
              <a:rPr sz="12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A50A"/>
                </a:solidFill>
                <a:latin typeface="Arial MT"/>
                <a:cs typeface="Arial MT"/>
              </a:rPr>
              <a:t>Management:</a:t>
            </a:r>
            <a:r>
              <a:rPr sz="12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strict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structure,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it 	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leads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predictable</a:t>
            </a:r>
            <a:r>
              <a:rPr sz="12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and</a:t>
            </a:r>
            <a:r>
              <a:rPr sz="12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maintainable</a:t>
            </a:r>
            <a:r>
              <a:rPr sz="12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02FF00"/>
                </a:solidFill>
                <a:latin typeface="Arial MT"/>
                <a:cs typeface="Arial MT"/>
              </a:rPr>
              <a:t>state</a:t>
            </a:r>
            <a:endParaRPr sz="1200" dirty="0">
              <a:latin typeface="Arial MT"/>
              <a:cs typeface="Arial MT"/>
            </a:endParaRPr>
          </a:p>
          <a:p>
            <a:pPr marL="247650">
              <a:lnSpc>
                <a:spcPct val="100000"/>
              </a:lnSpc>
              <a:spcBef>
                <a:spcPts val="170"/>
              </a:spcBef>
            </a:pP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management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587" y="76432"/>
            <a:ext cx="304482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36.</a:t>
            </a:r>
            <a:r>
              <a:rPr spc="-45" dirty="0"/>
              <a:t> </a:t>
            </a:r>
            <a:r>
              <a:rPr dirty="0"/>
              <a:t>Use</a:t>
            </a:r>
            <a:r>
              <a:rPr spc="-30" dirty="0"/>
              <a:t> </a:t>
            </a:r>
            <a:r>
              <a:rPr spc="-10" dirty="0"/>
              <a:t>Reducer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1528" y="1219200"/>
            <a:ext cx="4216400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9749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711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Project:</a:t>
            </a:r>
            <a:r>
              <a:rPr sz="3900" spc="50" dirty="0"/>
              <a:t> </a:t>
            </a:r>
            <a:r>
              <a:rPr sz="3900" dirty="0"/>
              <a:t>Social</a:t>
            </a:r>
            <a:r>
              <a:rPr sz="3900" spc="50" dirty="0"/>
              <a:t> </a:t>
            </a:r>
            <a:r>
              <a:rPr sz="3900" spc="-10" dirty="0"/>
              <a:t>Media</a:t>
            </a:r>
            <a:endParaRPr sz="39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005286"/>
            <a:ext cx="6162097" cy="354766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209550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6155">
              <a:lnSpc>
                <a:spcPct val="100000"/>
              </a:lnSpc>
              <a:spcBef>
                <a:spcPts val="100"/>
              </a:spcBef>
            </a:pPr>
            <a:r>
              <a:rPr dirty="0"/>
              <a:t>37</a:t>
            </a:r>
            <a:r>
              <a:rPr lang="en-US" dirty="0"/>
              <a:t>.</a:t>
            </a:r>
            <a:r>
              <a:rPr spc="-85" dirty="0"/>
              <a:t> </a:t>
            </a:r>
            <a:r>
              <a:rPr dirty="0"/>
              <a:t>Introducing</a:t>
            </a:r>
            <a:r>
              <a:rPr spc="-85" dirty="0"/>
              <a:t> </a:t>
            </a:r>
            <a:r>
              <a:rPr dirty="0"/>
              <a:t>Dummy</a:t>
            </a:r>
            <a:r>
              <a:rPr spc="-85" dirty="0"/>
              <a:t> </a:t>
            </a:r>
            <a:r>
              <a:rPr spc="-25" dirty="0"/>
              <a:t>API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047750"/>
            <a:ext cx="7772399" cy="32170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08" y="146553"/>
            <a:ext cx="6988176" cy="755396"/>
          </a:xfrm>
          <a:prstGeom prst="rect">
            <a:avLst/>
          </a:prstGeom>
        </p:spPr>
        <p:txBody>
          <a:bodyPr vert="horz" wrap="square" lIns="0" tIns="102616" rIns="0" bIns="0" rtlCol="0">
            <a:spAutoFit/>
          </a:bodyPr>
          <a:lstStyle/>
          <a:p>
            <a:pPr marL="191008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2FF00"/>
                </a:solidFill>
              </a:rPr>
              <a:t>5.</a:t>
            </a:r>
            <a:r>
              <a:rPr sz="3600" spc="-30" dirty="0">
                <a:solidFill>
                  <a:srgbClr val="02FF00"/>
                </a:solidFill>
              </a:rPr>
              <a:t> </a:t>
            </a:r>
            <a:r>
              <a:rPr sz="3600" dirty="0"/>
              <a:t>JS</a:t>
            </a:r>
            <a:r>
              <a:rPr sz="3600" spc="-30" dirty="0"/>
              <a:t> </a:t>
            </a:r>
            <a:r>
              <a:rPr sz="3600" dirty="0">
                <a:solidFill>
                  <a:srgbClr val="FFFFFF"/>
                </a:solidFill>
              </a:rPr>
              <a:t>Vs</a:t>
            </a:r>
            <a:r>
              <a:rPr sz="3600" spc="-30" dirty="0">
                <a:solidFill>
                  <a:srgbClr val="FFFFFF"/>
                </a:solidFill>
              </a:rPr>
              <a:t> </a:t>
            </a:r>
            <a:r>
              <a:rPr sz="3600" spc="-10" dirty="0">
                <a:solidFill>
                  <a:srgbClr val="02FF00"/>
                </a:solidFill>
              </a:rPr>
              <a:t>React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925035" y="3714750"/>
            <a:ext cx="7293925" cy="104689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74650" marR="5080" indent="-361950">
              <a:lnSpc>
                <a:spcPct val="111600"/>
              </a:lnSpc>
              <a:spcBef>
                <a:spcPts val="20"/>
              </a:spcBef>
              <a:buClr>
                <a:srgbClr val="FFFFFF"/>
              </a:buClr>
              <a:buSzPct val="105000"/>
              <a:buAutoNum type="arabicPeriod"/>
              <a:tabLst>
                <a:tab pos="374650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JS</a:t>
            </a:r>
            <a:r>
              <a:rPr sz="2000" spc="-4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is</a:t>
            </a:r>
            <a:r>
              <a:rPr sz="2000" spc="-4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imperative:</a:t>
            </a:r>
            <a:r>
              <a:rPr sz="2000" spc="-5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define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steps</a:t>
            </a:r>
            <a:r>
              <a:rPr sz="2000" spc="-5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reach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02FF00"/>
                </a:solidFill>
                <a:latin typeface="Arial MT"/>
                <a:cs typeface="Arial MT"/>
              </a:rPr>
              <a:t>desired state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000" dirty="0">
              <a:latin typeface="Arial MT"/>
              <a:cs typeface="Arial MT"/>
            </a:endParaRPr>
          </a:p>
          <a:p>
            <a:pPr marL="374650" marR="90170" indent="-361950">
              <a:lnSpc>
                <a:spcPts val="2810"/>
              </a:lnSpc>
              <a:spcBef>
                <a:spcPts val="70"/>
              </a:spcBef>
              <a:buClr>
                <a:srgbClr val="FFFFFF"/>
              </a:buClr>
              <a:buSzPct val="105000"/>
              <a:buAutoNum type="arabicPeriod"/>
              <a:tabLst>
                <a:tab pos="374650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React</a:t>
            </a:r>
            <a:r>
              <a:rPr sz="2000" spc="-5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is</a:t>
            </a:r>
            <a:r>
              <a:rPr sz="2000" spc="-5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Declarative:</a:t>
            </a:r>
            <a:r>
              <a:rPr sz="2000" spc="-5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define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target</a:t>
            </a:r>
            <a:r>
              <a:rPr sz="2000" spc="-5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UI</a:t>
            </a:r>
            <a:r>
              <a:rPr sz="2000" spc="-5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state</a:t>
            </a:r>
            <a:r>
              <a:rPr sz="2000" spc="-5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then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react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figures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out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reach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state.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2264" y="524251"/>
            <a:ext cx="6139465" cy="319049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748" y="971550"/>
            <a:ext cx="5611452" cy="150150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7015" indent="-234315">
              <a:lnSpc>
                <a:spcPct val="100000"/>
              </a:lnSpc>
              <a:spcBef>
                <a:spcPts val="409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fetch: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Modern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JavaScript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network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requests.</a:t>
            </a:r>
            <a:endParaRPr sz="1400" dirty="0">
              <a:latin typeface="Arial MT"/>
              <a:cs typeface="Arial MT"/>
            </a:endParaRPr>
          </a:p>
          <a:p>
            <a:pPr marL="247650" marR="474345" indent="-234950">
              <a:lnSpc>
                <a:spcPct val="112900"/>
              </a:lnSpc>
              <a:spcBef>
                <a:spcPts val="95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Promise-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Based: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Returns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Promise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Response object.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Usage: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Default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GET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POST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method: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'POST'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340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Response:</a:t>
            </a:r>
            <a:r>
              <a:rPr sz="14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.then()</a:t>
            </a:r>
            <a:r>
              <a:rPr sz="14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response.json()</a:t>
            </a:r>
            <a:r>
              <a:rPr sz="14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JSON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data.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Errors: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Doesn't</a:t>
            </a:r>
            <a:r>
              <a:rPr sz="14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reject</a:t>
            </a:r>
            <a:r>
              <a:rPr sz="14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HTTP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errors.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Check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response.ok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Headers: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Managed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Headers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API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180539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7555">
              <a:lnSpc>
                <a:spcPct val="100000"/>
              </a:lnSpc>
              <a:spcBef>
                <a:spcPts val="100"/>
              </a:spcBef>
            </a:pPr>
            <a:r>
              <a:rPr dirty="0"/>
              <a:t>38.</a:t>
            </a:r>
            <a:r>
              <a:rPr spc="-65" dirty="0"/>
              <a:t> </a:t>
            </a:r>
            <a:r>
              <a:rPr dirty="0"/>
              <a:t>Data</a:t>
            </a:r>
            <a:r>
              <a:rPr spc="-65" dirty="0"/>
              <a:t> </a:t>
            </a:r>
            <a:r>
              <a:rPr dirty="0"/>
              <a:t>fetching</a:t>
            </a:r>
            <a:r>
              <a:rPr spc="-60" dirty="0"/>
              <a:t> </a:t>
            </a:r>
            <a:r>
              <a:rPr dirty="0">
                <a:solidFill>
                  <a:srgbClr val="FFFFFF"/>
                </a:solidFill>
              </a:rPr>
              <a:t>using</a:t>
            </a:r>
            <a:r>
              <a:rPr spc="-6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02FF00"/>
                </a:solidFill>
              </a:rPr>
              <a:t>Fetch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74632" y="2266950"/>
            <a:ext cx="3773055" cy="242863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819150"/>
            <a:ext cx="4427855" cy="2488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0" marR="290830" indent="-234950">
              <a:lnSpc>
                <a:spcPct val="118600"/>
              </a:lnSpc>
              <a:spcBef>
                <a:spcPts val="100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In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function-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based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components,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useEffect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handles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side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effects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data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fetching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or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event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listeners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  <a:p>
            <a:pPr marL="247650" marR="271780" indent="-234950">
              <a:lnSpc>
                <a:spcPts val="1920"/>
              </a:lnSpc>
              <a:spcBef>
                <a:spcPts val="80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useEffect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runs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automatically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after</a:t>
            </a:r>
            <a:r>
              <a:rPr sz="14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every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render</a:t>
            </a:r>
            <a:r>
              <a:rPr sz="14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by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default.</a:t>
            </a:r>
            <a:endParaRPr sz="1400" dirty="0">
              <a:latin typeface="Arial MT"/>
              <a:cs typeface="Arial MT"/>
            </a:endParaRPr>
          </a:p>
          <a:p>
            <a:pPr marL="247650" marR="5080" indent="-234950">
              <a:lnSpc>
                <a:spcPts val="1900"/>
              </a:lnSpc>
              <a:spcBef>
                <a:spcPts val="85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By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providing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dependency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array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useEffect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only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run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specified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variables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change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empty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array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effect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runs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once.</a:t>
            </a:r>
            <a:endParaRPr sz="1400" dirty="0">
              <a:latin typeface="Arial MT"/>
              <a:cs typeface="Arial MT"/>
            </a:endParaRPr>
          </a:p>
          <a:p>
            <a:pPr marL="247650" marR="386715" indent="-234950">
              <a:lnSpc>
                <a:spcPct val="112900"/>
              </a:lnSpc>
              <a:spcBef>
                <a:spcPts val="10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Multiple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useEffect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hooks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single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organizing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different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side</a:t>
            </a:r>
            <a:r>
              <a:rPr sz="14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effects separately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44420" y="133350"/>
            <a:ext cx="445516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39.</a:t>
            </a:r>
            <a:r>
              <a:rPr spc="-75" dirty="0"/>
              <a:t> </a:t>
            </a:r>
            <a:r>
              <a:rPr dirty="0">
                <a:solidFill>
                  <a:srgbClr val="E8F3F2"/>
                </a:solidFill>
              </a:rPr>
              <a:t>The</a:t>
            </a:r>
            <a:r>
              <a:rPr spc="-65" dirty="0">
                <a:solidFill>
                  <a:srgbClr val="E8F3F2"/>
                </a:solidFill>
              </a:rPr>
              <a:t> </a:t>
            </a:r>
            <a:r>
              <a:rPr dirty="0"/>
              <a:t>useEffect</a:t>
            </a:r>
            <a:r>
              <a:rPr spc="-70" dirty="0"/>
              <a:t> </a:t>
            </a:r>
            <a:r>
              <a:rPr spc="-20" dirty="0">
                <a:solidFill>
                  <a:srgbClr val="02FF00"/>
                </a:solidFill>
              </a:rPr>
              <a:t>Hook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0600" y="1276350"/>
            <a:ext cx="4197493" cy="300549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02AD-30B4-74B0-4CFA-3E43F1D70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61950"/>
            <a:ext cx="6988176" cy="477054"/>
          </a:xfrm>
        </p:spPr>
        <p:txBody>
          <a:bodyPr/>
          <a:lstStyle/>
          <a:p>
            <a:r>
              <a:rPr lang="en-US" dirty="0"/>
              <a:t>39. More About </a:t>
            </a:r>
            <a:r>
              <a:rPr lang="en-US" dirty="0" err="1"/>
              <a:t>useEffect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Hook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82E11CD-6862-8CF3-34E8-5927F9F47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8346" y="1352550"/>
            <a:ext cx="842730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Display" panose="020B0004020202020204" pitchFamily="34" charset="0"/>
              </a:rPr>
              <a:t>The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ptos Display" panose="020B0004020202020204" pitchFamily="34" charset="0"/>
              </a:rPr>
              <a:t>useEffect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Display" panose="020B0004020202020204" pitchFamily="34" charset="0"/>
              </a:rPr>
              <a:t> hook becomes important when your component needs 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Display" panose="020B0004020202020204" pitchFamily="34" charset="0"/>
              </a:rPr>
              <a:t>react to changes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Display" panose="020B000402020202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Display" panose="020B0004020202020204" pitchFamily="34" charset="0"/>
              </a:rPr>
              <a:t>interact with external systems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Display" panose="020B0004020202020204" pitchFamily="34" charset="0"/>
              </a:rPr>
              <a:t>, 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Display" panose="020B0004020202020204" pitchFamily="34" charset="0"/>
              </a:rPr>
              <a:t>perform side effects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 Display" panose="020B0004020202020204" pitchFamily="34" charset="0"/>
              </a:rPr>
              <a:t> like: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Display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Fetching data from an API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Setting up a subscription (e.g. WebSocket)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Listening to window events (scroll, resize)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Updating the document title or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localStorage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Handling timers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setInterval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setTimeout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3329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1" y="28575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7269">
              <a:lnSpc>
                <a:spcPct val="100000"/>
              </a:lnSpc>
              <a:spcBef>
                <a:spcPts val="100"/>
              </a:spcBef>
            </a:pPr>
            <a:r>
              <a:rPr dirty="0"/>
              <a:t>40.</a:t>
            </a:r>
            <a:r>
              <a:rPr spc="-60" dirty="0"/>
              <a:t> </a:t>
            </a:r>
            <a:r>
              <a:rPr dirty="0">
                <a:solidFill>
                  <a:srgbClr val="E8F3F2"/>
                </a:solidFill>
              </a:rPr>
              <a:t>Handling</a:t>
            </a:r>
            <a:r>
              <a:rPr spc="-55" dirty="0">
                <a:solidFill>
                  <a:srgbClr val="E8F3F2"/>
                </a:solidFill>
              </a:rPr>
              <a:t> </a:t>
            </a:r>
            <a:r>
              <a:rPr dirty="0"/>
              <a:t>Loading</a:t>
            </a:r>
            <a:r>
              <a:rPr spc="-60" dirty="0"/>
              <a:t> </a:t>
            </a:r>
            <a:r>
              <a:rPr spc="-10" dirty="0">
                <a:solidFill>
                  <a:srgbClr val="02FF00"/>
                </a:solidFill>
              </a:rPr>
              <a:t>State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3237" y="1123950"/>
            <a:ext cx="3297524" cy="333249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2908" y="4095750"/>
            <a:ext cx="6798181" cy="714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999"/>
              </a:lnSpc>
              <a:spcBef>
                <a:spcPts val="100"/>
              </a:spcBef>
            </a:pP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Returning</a:t>
            </a:r>
            <a:r>
              <a:rPr sz="2000" spc="-5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function</a:t>
            </a:r>
            <a:r>
              <a:rPr sz="2000" spc="-4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from</a:t>
            </a:r>
            <a:r>
              <a:rPr sz="2000" spc="36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`useEffect`</a:t>
            </a:r>
            <a:r>
              <a:rPr sz="2000" spc="-3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allows</a:t>
            </a:r>
            <a:r>
              <a:rPr sz="20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D1D5DB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cleanup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,</a:t>
            </a:r>
            <a:r>
              <a:rPr sz="2000" spc="-4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ideal</a:t>
            </a:r>
            <a:r>
              <a:rPr sz="2000" spc="-4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for</a:t>
            </a:r>
            <a:r>
              <a:rPr sz="20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removing</a:t>
            </a:r>
            <a:r>
              <a:rPr sz="2000" spc="-4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event</a:t>
            </a:r>
            <a:r>
              <a:rPr sz="2000" spc="-4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D1D5DB"/>
                </a:solidFill>
                <a:latin typeface="Calibri"/>
                <a:cs typeface="Calibri"/>
              </a:rPr>
              <a:t>listeners.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0" y="139954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0">
              <a:lnSpc>
                <a:spcPct val="100000"/>
              </a:lnSpc>
              <a:spcBef>
                <a:spcPts val="100"/>
              </a:spcBef>
            </a:pPr>
            <a:r>
              <a:rPr dirty="0"/>
              <a:t>41.</a:t>
            </a:r>
            <a:r>
              <a:rPr spc="-60" dirty="0"/>
              <a:t> </a:t>
            </a:r>
            <a:r>
              <a:rPr dirty="0">
                <a:solidFill>
                  <a:srgbClr val="E8F3F2"/>
                </a:solidFill>
              </a:rPr>
              <a:t>The</a:t>
            </a:r>
            <a:r>
              <a:rPr spc="-55" dirty="0">
                <a:solidFill>
                  <a:srgbClr val="E8F3F2"/>
                </a:solidFill>
              </a:rPr>
              <a:t> </a:t>
            </a:r>
            <a:r>
              <a:rPr dirty="0"/>
              <a:t>useEffect</a:t>
            </a:r>
            <a:r>
              <a:rPr spc="-60" dirty="0"/>
              <a:t> </a:t>
            </a:r>
            <a:r>
              <a:rPr dirty="0">
                <a:solidFill>
                  <a:srgbClr val="02FF00"/>
                </a:solidFill>
              </a:rPr>
              <a:t>Hook</a:t>
            </a:r>
            <a:r>
              <a:rPr spc="-60" dirty="0">
                <a:solidFill>
                  <a:srgbClr val="02FF00"/>
                </a:solidFill>
              </a:rPr>
              <a:t> </a:t>
            </a:r>
            <a:r>
              <a:rPr spc="-10" dirty="0">
                <a:solidFill>
                  <a:srgbClr val="02FF00"/>
                </a:solidFill>
              </a:rPr>
              <a:t>Cleanup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0623" y="895350"/>
            <a:ext cx="4222750" cy="287419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13335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1905">
              <a:lnSpc>
                <a:spcPct val="100000"/>
              </a:lnSpc>
              <a:spcBef>
                <a:spcPts val="100"/>
              </a:spcBef>
            </a:pPr>
            <a:r>
              <a:rPr dirty="0"/>
              <a:t>42.</a:t>
            </a:r>
            <a:r>
              <a:rPr spc="-60" dirty="0"/>
              <a:t> </a:t>
            </a:r>
            <a:r>
              <a:rPr dirty="0">
                <a:solidFill>
                  <a:srgbClr val="E8F3F2"/>
                </a:solidFill>
              </a:rPr>
              <a:t>Advanced</a:t>
            </a:r>
            <a:r>
              <a:rPr spc="-55" dirty="0">
                <a:solidFill>
                  <a:srgbClr val="E8F3F2"/>
                </a:solidFill>
              </a:rPr>
              <a:t> </a:t>
            </a:r>
            <a:r>
              <a:rPr spc="-10" dirty="0"/>
              <a:t>useEffect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819150"/>
            <a:ext cx="6908799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932566"/>
            <a:ext cx="4171315" cy="2820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379" marR="5080" indent="-233679">
              <a:lnSpc>
                <a:spcPct val="114999"/>
              </a:lnSpc>
              <a:spcBef>
                <a:spcPts val="100"/>
              </a:spcBef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Memoization:</a:t>
            </a:r>
            <a:r>
              <a:rPr sz="1600" spc="-4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Preserves</a:t>
            </a:r>
            <a:r>
              <a:rPr sz="16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function</a:t>
            </a:r>
            <a:r>
              <a:rPr sz="1600" spc="-5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across 	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renders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prevent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unnecessary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re-renders.</a:t>
            </a:r>
            <a:endParaRPr sz="1600" dirty="0">
              <a:latin typeface="Arial MT"/>
              <a:cs typeface="Arial MT"/>
            </a:endParaRPr>
          </a:p>
          <a:p>
            <a:pPr marL="246379" marR="358140" indent="-233679">
              <a:lnSpc>
                <a:spcPct val="113700"/>
              </a:lnSpc>
              <a:spcBef>
                <a:spcPts val="25"/>
              </a:spcBef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Optimization:</a:t>
            </a:r>
            <a:r>
              <a:rPr sz="1600" spc="-5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Enhances</a:t>
            </a:r>
            <a:r>
              <a:rPr sz="16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performance</a:t>
            </a:r>
            <a:r>
              <a:rPr sz="16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in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components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frequent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updates.</a:t>
            </a:r>
            <a:endParaRPr sz="1600" dirty="0">
              <a:latin typeface="Arial MT"/>
              <a:cs typeface="Arial MT"/>
            </a:endParaRPr>
          </a:p>
          <a:p>
            <a:pPr marL="246379" marR="86360" indent="-233679">
              <a:lnSpc>
                <a:spcPct val="114999"/>
              </a:lnSpc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Dependency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Array: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Recreates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the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function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dependencies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change.</a:t>
            </a:r>
            <a:endParaRPr sz="1600" dirty="0">
              <a:latin typeface="Arial MT"/>
              <a:cs typeface="Arial MT"/>
            </a:endParaRPr>
          </a:p>
          <a:p>
            <a:pPr marL="246379" marR="198755" indent="-233679">
              <a:lnSpc>
                <a:spcPts val="2210"/>
              </a:lnSpc>
              <a:spcBef>
                <a:spcPts val="95"/>
              </a:spcBef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Event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Handlers: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keep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consistent 	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function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references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child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components.</a:t>
            </a:r>
            <a:endParaRPr sz="1600" dirty="0">
              <a:latin typeface="Arial MT"/>
              <a:cs typeface="Arial MT"/>
            </a:endParaRPr>
          </a:p>
          <a:p>
            <a:pPr marL="246379" marR="233045" indent="-233679">
              <a:lnSpc>
                <a:spcPts val="2180"/>
              </a:lnSpc>
              <a:spcBef>
                <a:spcPts val="5"/>
              </a:spcBef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With</a:t>
            </a:r>
            <a:r>
              <a:rPr sz="16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useEffect: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Prevents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infinite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loops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by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maintaining</a:t>
            </a:r>
            <a:r>
              <a:rPr sz="1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function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references.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177170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0785">
              <a:lnSpc>
                <a:spcPct val="100000"/>
              </a:lnSpc>
              <a:spcBef>
                <a:spcPts val="100"/>
              </a:spcBef>
            </a:pPr>
            <a:r>
              <a:rPr dirty="0"/>
              <a:t>43</a:t>
            </a:r>
            <a:r>
              <a:rPr lang="en-US" dirty="0"/>
              <a:t>.</a:t>
            </a:r>
            <a:r>
              <a:rPr spc="-75" dirty="0"/>
              <a:t> </a:t>
            </a:r>
            <a:r>
              <a:rPr dirty="0">
                <a:solidFill>
                  <a:srgbClr val="E8F3F2"/>
                </a:solidFill>
              </a:rPr>
              <a:t>The</a:t>
            </a:r>
            <a:r>
              <a:rPr spc="-65" dirty="0">
                <a:solidFill>
                  <a:srgbClr val="E8F3F2"/>
                </a:solidFill>
              </a:rPr>
              <a:t> </a:t>
            </a:r>
            <a:r>
              <a:rPr dirty="0"/>
              <a:t>useCallback</a:t>
            </a:r>
            <a:r>
              <a:rPr spc="-65" dirty="0"/>
              <a:t> </a:t>
            </a:r>
            <a:r>
              <a:rPr spc="-20" dirty="0">
                <a:solidFill>
                  <a:srgbClr val="02FF00"/>
                </a:solidFill>
              </a:rPr>
              <a:t>Hook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800" y="1238250"/>
            <a:ext cx="3798309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6091" y="806195"/>
            <a:ext cx="4171315" cy="3726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0" marR="122555" indent="-234950">
              <a:lnSpc>
                <a:spcPct val="120000"/>
              </a:lnSpc>
              <a:spcBef>
                <a:spcPts val="100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Memoization: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useMemo</a:t>
            </a:r>
            <a:r>
              <a:rPr sz="1400" spc="-4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caches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the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result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E8F3F2"/>
                </a:solidFill>
                <a:latin typeface="Arial MT"/>
                <a:cs typeface="Arial MT"/>
              </a:rPr>
              <a:t>of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expensive</a:t>
            </a:r>
            <a:r>
              <a:rPr sz="1400" spc="-4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calculations</a:t>
            </a:r>
            <a:r>
              <a:rPr sz="1400" spc="-3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to</a:t>
            </a:r>
            <a:r>
              <a:rPr sz="1400" spc="-4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enhance</a:t>
            </a:r>
            <a:r>
              <a:rPr sz="1400" spc="-3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8F3F2"/>
                </a:solidFill>
                <a:latin typeface="Arial MT"/>
                <a:cs typeface="Arial MT"/>
              </a:rPr>
              <a:t>performance.</a:t>
            </a:r>
            <a:endParaRPr sz="1400" dirty="0">
              <a:latin typeface="Arial MT"/>
              <a:cs typeface="Arial MT"/>
            </a:endParaRPr>
          </a:p>
          <a:p>
            <a:pPr marL="247650" marR="5080" indent="-234950">
              <a:lnSpc>
                <a:spcPct val="112900"/>
              </a:lnSpc>
              <a:buSzPct val="92857"/>
              <a:buAutoNum type="arabicPeriod"/>
              <a:tabLst>
                <a:tab pos="247650" algn="l"/>
              </a:tabLst>
            </a:pP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Re-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computation: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Only</a:t>
            </a:r>
            <a:r>
              <a:rPr sz="1400" spc="-2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re-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computes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the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memoized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value</a:t>
            </a:r>
            <a:r>
              <a:rPr sz="14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when</a:t>
            </a:r>
            <a:r>
              <a:rPr sz="1400" spc="-4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specific</a:t>
            </a:r>
            <a:r>
              <a:rPr sz="1400" spc="-4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dependencies</a:t>
            </a:r>
            <a:r>
              <a:rPr sz="1400" spc="-4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8F3F2"/>
                </a:solidFill>
                <a:latin typeface="Arial MT"/>
                <a:cs typeface="Arial MT"/>
              </a:rPr>
              <a:t>change.</a:t>
            </a:r>
            <a:endParaRPr sz="1400" dirty="0">
              <a:latin typeface="Arial MT"/>
              <a:cs typeface="Arial MT"/>
            </a:endParaRPr>
          </a:p>
          <a:p>
            <a:pPr marL="247650" marR="241300" indent="-234950">
              <a:lnSpc>
                <a:spcPct val="113599"/>
              </a:lnSpc>
              <a:spcBef>
                <a:spcPts val="80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Optimization:</a:t>
            </a:r>
            <a:r>
              <a:rPr sz="1400" spc="-4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Helps</a:t>
            </a:r>
            <a:r>
              <a:rPr sz="1400" spc="-4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prevent</a:t>
            </a:r>
            <a:r>
              <a:rPr sz="14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unnecessary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recalculations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,</a:t>
            </a:r>
            <a:r>
              <a:rPr sz="1400" spc="-5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improving</a:t>
            </a:r>
            <a:r>
              <a:rPr sz="1400" spc="-5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component</a:t>
            </a:r>
            <a:r>
              <a:rPr sz="1400" spc="-5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8F3F2"/>
                </a:solidFill>
                <a:latin typeface="Arial MT"/>
                <a:cs typeface="Arial MT"/>
              </a:rPr>
              <a:t>rendering efficiency.</a:t>
            </a:r>
            <a:endParaRPr sz="1400" dirty="0">
              <a:latin typeface="Arial MT"/>
              <a:cs typeface="Arial MT"/>
            </a:endParaRPr>
          </a:p>
          <a:p>
            <a:pPr marL="247650" marR="222250" indent="-234950">
              <a:lnSpc>
                <a:spcPct val="112900"/>
              </a:lnSpc>
              <a:spcBef>
                <a:spcPts val="95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Dependency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Array: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Uses</a:t>
            </a:r>
            <a:r>
              <a:rPr sz="1400" spc="-2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an</a:t>
            </a:r>
            <a:r>
              <a:rPr sz="1400" spc="-3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array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of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dependencies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to</a:t>
            </a:r>
            <a:r>
              <a:rPr sz="1400" spc="-3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determine</a:t>
            </a:r>
            <a:r>
              <a:rPr sz="1400" spc="-3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when</a:t>
            </a:r>
            <a:r>
              <a:rPr sz="1400" spc="-3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to</a:t>
            </a:r>
            <a:r>
              <a:rPr sz="1400" spc="-3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8F3F2"/>
                </a:solidFill>
                <a:latin typeface="Arial MT"/>
                <a:cs typeface="Arial MT"/>
              </a:rPr>
              <a:t>recompute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cached</a:t>
            </a:r>
            <a:r>
              <a:rPr sz="1400" spc="-2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8F3F2"/>
                </a:solidFill>
                <a:latin typeface="Arial MT"/>
                <a:cs typeface="Arial MT"/>
              </a:rPr>
              <a:t>value.</a:t>
            </a:r>
            <a:endParaRPr sz="1400" dirty="0">
              <a:latin typeface="Arial MT"/>
              <a:cs typeface="Arial MT"/>
            </a:endParaRPr>
          </a:p>
          <a:p>
            <a:pPr marL="247650" marR="19685" indent="-234950" algn="just">
              <a:lnSpc>
                <a:spcPct val="112900"/>
              </a:lnSpc>
              <a:spcBef>
                <a:spcPts val="120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Comparison</a:t>
            </a:r>
            <a:r>
              <a:rPr sz="14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with</a:t>
            </a:r>
            <a:r>
              <a:rPr sz="14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useCallback: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While</a:t>
            </a:r>
            <a:r>
              <a:rPr sz="1400" spc="-3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useCallback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memoizes</a:t>
            </a:r>
            <a:r>
              <a:rPr sz="14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functions,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useMemo</a:t>
            </a:r>
            <a:r>
              <a:rPr sz="14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memoizes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values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or</a:t>
            </a:r>
            <a:r>
              <a:rPr sz="1400" spc="-2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results</a:t>
            </a:r>
            <a:r>
              <a:rPr sz="1400" spc="-2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of</a:t>
            </a:r>
            <a:r>
              <a:rPr sz="1400" spc="-1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8F3F2"/>
                </a:solidFill>
                <a:latin typeface="Arial MT"/>
                <a:cs typeface="Arial MT"/>
              </a:rPr>
              <a:t>functions.</a:t>
            </a:r>
            <a:endParaRPr sz="1400" dirty="0">
              <a:latin typeface="Arial MT"/>
              <a:cs typeface="Arial MT"/>
            </a:endParaRPr>
          </a:p>
          <a:p>
            <a:pPr marL="247650" marR="347980" indent="-234950" algn="just">
              <a:lnSpc>
                <a:spcPct val="114300"/>
              </a:lnSpc>
              <a:spcBef>
                <a:spcPts val="75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Best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Use: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Ideal</a:t>
            </a:r>
            <a:r>
              <a:rPr sz="1400" spc="-3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for</a:t>
            </a:r>
            <a:r>
              <a:rPr sz="1400" spc="-3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intensive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computations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E8F3F2"/>
                </a:solidFill>
                <a:latin typeface="Arial MT"/>
                <a:cs typeface="Arial MT"/>
              </a:rPr>
              <a:t>or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operations</a:t>
            </a:r>
            <a:r>
              <a:rPr sz="1400" spc="-3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that</a:t>
            </a:r>
            <a:r>
              <a:rPr sz="1400" spc="-2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shouldn't</a:t>
            </a:r>
            <a:r>
              <a:rPr sz="1400" spc="-2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run</a:t>
            </a:r>
            <a:r>
              <a:rPr sz="1400" spc="-30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on</a:t>
            </a:r>
            <a:r>
              <a:rPr sz="1400" spc="-2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8F3F2"/>
                </a:solidFill>
                <a:latin typeface="Arial MT"/>
                <a:cs typeface="Arial MT"/>
              </a:rPr>
              <a:t>every</a:t>
            </a:r>
            <a:r>
              <a:rPr sz="1400" spc="-25" dirty="0">
                <a:solidFill>
                  <a:srgbClr val="E8F3F2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8F3F2"/>
                </a:solidFill>
                <a:latin typeface="Arial MT"/>
                <a:cs typeface="Arial MT"/>
              </a:rPr>
              <a:t>render.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209550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4145">
              <a:lnSpc>
                <a:spcPct val="100000"/>
              </a:lnSpc>
              <a:spcBef>
                <a:spcPts val="100"/>
              </a:spcBef>
            </a:pPr>
            <a:r>
              <a:rPr dirty="0"/>
              <a:t>44</a:t>
            </a:r>
            <a:r>
              <a:rPr lang="en-US" dirty="0"/>
              <a:t>.</a:t>
            </a:r>
            <a:r>
              <a:rPr spc="-70" dirty="0"/>
              <a:t> </a:t>
            </a:r>
            <a:r>
              <a:rPr dirty="0">
                <a:solidFill>
                  <a:srgbClr val="E8F3F2"/>
                </a:solidFill>
              </a:rPr>
              <a:t>The</a:t>
            </a:r>
            <a:r>
              <a:rPr spc="-60" dirty="0">
                <a:solidFill>
                  <a:srgbClr val="E8F3F2"/>
                </a:solidFill>
              </a:rPr>
              <a:t> </a:t>
            </a:r>
            <a:r>
              <a:rPr dirty="0"/>
              <a:t>useMemo</a:t>
            </a:r>
            <a:r>
              <a:rPr spc="-70" dirty="0"/>
              <a:t> </a:t>
            </a:r>
            <a:r>
              <a:rPr spc="-20" dirty="0">
                <a:solidFill>
                  <a:srgbClr val="02FF00"/>
                </a:solidFill>
              </a:rPr>
              <a:t>Hook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1600" y="1570182"/>
            <a:ext cx="3561130" cy="200313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671" y="895350"/>
            <a:ext cx="4201160" cy="372617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47650" marR="5080" indent="-234950">
              <a:lnSpc>
                <a:spcPct val="116399"/>
              </a:lnSpc>
              <a:spcBef>
                <a:spcPts val="160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Reusable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Logic: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Custom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hooks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allow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to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extract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and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reuse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component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logic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across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multiple components.</a:t>
            </a:r>
            <a:endParaRPr sz="1400" dirty="0">
              <a:latin typeface="Arial MT"/>
              <a:cs typeface="Arial MT"/>
            </a:endParaRPr>
          </a:p>
          <a:p>
            <a:pPr marL="247650" marR="378460" indent="-234950">
              <a:lnSpc>
                <a:spcPts val="1989"/>
              </a:lnSpc>
              <a:spcBef>
                <a:spcPts val="25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Naming</a:t>
            </a:r>
            <a:r>
              <a:rPr sz="14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Convention: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Typically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start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"use"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(e.g.,</a:t>
            </a:r>
            <a:r>
              <a:rPr sz="1400" spc="-6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useWindowSize,</a:t>
            </a:r>
            <a:r>
              <a:rPr sz="1400" spc="-5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useFetch)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  <a:p>
            <a:pPr marL="247650" marR="259079" indent="-234950">
              <a:lnSpc>
                <a:spcPts val="1900"/>
              </a:lnSpc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Combining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Hooks: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Custom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hooks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combine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multiple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built-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in</a:t>
            </a:r>
            <a:r>
              <a:rPr sz="14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hooks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useState,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useEffect,</a:t>
            </a:r>
            <a:endParaRPr sz="1400" dirty="0">
              <a:latin typeface="Arial MT"/>
              <a:cs typeface="Arial MT"/>
            </a:endParaRPr>
          </a:p>
          <a:p>
            <a:pPr marL="247650">
              <a:lnSpc>
                <a:spcPct val="100000"/>
              </a:lnSpc>
              <a:spcBef>
                <a:spcPts val="21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others.</a:t>
            </a:r>
            <a:endParaRPr sz="1400" dirty="0">
              <a:latin typeface="Arial MT"/>
              <a:cs typeface="Arial MT"/>
            </a:endParaRPr>
          </a:p>
          <a:p>
            <a:pPr marL="247650" marR="268605" indent="-234950">
              <a:lnSpc>
                <a:spcPct val="112900"/>
              </a:lnSpc>
              <a:buSzPct val="92857"/>
              <a:buAutoNum type="arabicPeriod" startAt="4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Sharing</a:t>
            </a:r>
            <a:r>
              <a:rPr sz="14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State: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Enables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sharing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of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stateful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logic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without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changing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hierarchy.</a:t>
            </a:r>
            <a:endParaRPr sz="1400" dirty="0">
              <a:latin typeface="Arial MT"/>
              <a:cs typeface="Arial MT"/>
            </a:endParaRPr>
          </a:p>
          <a:p>
            <a:pPr marL="247650" marR="50800" indent="-234950">
              <a:lnSpc>
                <a:spcPct val="112900"/>
              </a:lnSpc>
              <a:spcBef>
                <a:spcPts val="120"/>
              </a:spcBef>
              <a:buSzPct val="92857"/>
              <a:buAutoNum type="arabicPeriod" startAt="4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Isolation: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Helps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isolating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complex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logic,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making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components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cleaner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easier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maintain.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SzPct val="92857"/>
              <a:buAutoNum type="arabicPeriod" startAt="4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Custom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Return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Values: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return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endParaRPr sz="1400" dirty="0">
              <a:latin typeface="Arial MT"/>
              <a:cs typeface="Arial MT"/>
            </a:endParaRPr>
          </a:p>
          <a:p>
            <a:pPr marL="247650" marR="76200">
              <a:lnSpc>
                <a:spcPct val="114300"/>
              </a:lnSpc>
              <a:spcBef>
                <a:spcPts val="7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(arrays,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objects,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type)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on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requirements.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209550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1350">
              <a:lnSpc>
                <a:spcPct val="100000"/>
              </a:lnSpc>
              <a:spcBef>
                <a:spcPts val="100"/>
              </a:spcBef>
            </a:pPr>
            <a:r>
              <a:rPr dirty="0"/>
              <a:t>45</a:t>
            </a:r>
            <a:r>
              <a:rPr lang="en-US" dirty="0"/>
              <a:t>.</a:t>
            </a:r>
            <a:r>
              <a:rPr spc="-55" dirty="0"/>
              <a:t> </a:t>
            </a:r>
            <a:r>
              <a:rPr dirty="0"/>
              <a:t>Custom</a:t>
            </a:r>
            <a:r>
              <a:rPr spc="-50" dirty="0"/>
              <a:t> </a:t>
            </a:r>
            <a:r>
              <a:rPr spc="-20" dirty="0">
                <a:solidFill>
                  <a:srgbClr val="02FF00"/>
                </a:solidFill>
              </a:rPr>
              <a:t>Hooks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8752" y="1733550"/>
            <a:ext cx="4043577" cy="145010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209550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1995">
              <a:lnSpc>
                <a:spcPct val="100000"/>
              </a:lnSpc>
              <a:spcBef>
                <a:spcPts val="100"/>
              </a:spcBef>
            </a:pPr>
            <a:r>
              <a:rPr dirty="0"/>
              <a:t>46</a:t>
            </a:r>
            <a:r>
              <a:rPr lang="en-US" dirty="0"/>
              <a:t>.</a:t>
            </a:r>
            <a:r>
              <a:rPr spc="-70" dirty="0"/>
              <a:t> </a:t>
            </a:r>
            <a:r>
              <a:rPr dirty="0"/>
              <a:t>Submitting</a:t>
            </a:r>
            <a:r>
              <a:rPr spc="-65" dirty="0"/>
              <a:t> </a:t>
            </a:r>
            <a:r>
              <a:rPr dirty="0"/>
              <a:t>data</a:t>
            </a:r>
            <a:r>
              <a:rPr spc="-65" dirty="0"/>
              <a:t> </a:t>
            </a:r>
            <a:r>
              <a:rPr dirty="0">
                <a:solidFill>
                  <a:srgbClr val="E8F3F2"/>
                </a:solidFill>
              </a:rPr>
              <a:t>with</a:t>
            </a:r>
            <a:r>
              <a:rPr spc="-70" dirty="0">
                <a:solidFill>
                  <a:srgbClr val="E8F3F2"/>
                </a:solidFill>
              </a:rPr>
              <a:t> </a:t>
            </a:r>
            <a:r>
              <a:rPr spc="-10" dirty="0">
                <a:solidFill>
                  <a:srgbClr val="02FF00"/>
                </a:solidFill>
              </a:rPr>
              <a:t>Fetch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5877" y="1200150"/>
            <a:ext cx="6890211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401" y="4552950"/>
            <a:ext cx="85451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Components</a:t>
            </a:r>
            <a:r>
              <a:rPr sz="21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help</a:t>
            </a:r>
            <a:r>
              <a:rPr sz="21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us</a:t>
            </a:r>
            <a:r>
              <a:rPr sz="21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write</a:t>
            </a:r>
            <a:r>
              <a:rPr sz="21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reusable,</a:t>
            </a:r>
            <a:r>
              <a:rPr sz="2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modular</a:t>
            </a:r>
            <a:r>
              <a:rPr sz="2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1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better</a:t>
            </a:r>
            <a:r>
              <a:rPr sz="2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organized</a:t>
            </a:r>
            <a:r>
              <a:rPr sz="21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code.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1" y="0"/>
            <a:ext cx="6988176" cy="755396"/>
          </a:xfrm>
          <a:prstGeom prst="rect">
            <a:avLst/>
          </a:prstGeom>
        </p:spPr>
        <p:txBody>
          <a:bodyPr vert="horz" wrap="square" lIns="0" tIns="102616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2FF00"/>
                </a:solidFill>
              </a:rPr>
              <a:t>6.</a:t>
            </a:r>
            <a:r>
              <a:rPr sz="3600" spc="-60" dirty="0">
                <a:solidFill>
                  <a:srgbClr val="02FF00"/>
                </a:solidFill>
              </a:rPr>
              <a:t> </a:t>
            </a:r>
            <a:r>
              <a:rPr sz="3600" dirty="0"/>
              <a:t>Introduction</a:t>
            </a:r>
            <a:r>
              <a:rPr sz="3600" spc="-55" dirty="0"/>
              <a:t> </a:t>
            </a:r>
            <a:r>
              <a:rPr sz="3600" dirty="0">
                <a:solidFill>
                  <a:srgbClr val="FFFFFF"/>
                </a:solidFill>
              </a:rPr>
              <a:t>to</a:t>
            </a:r>
            <a:r>
              <a:rPr sz="3600" spc="-65" dirty="0">
                <a:solidFill>
                  <a:srgbClr val="FFFFFF"/>
                </a:solidFill>
              </a:rPr>
              <a:t> </a:t>
            </a:r>
            <a:r>
              <a:rPr sz="3600" spc="-10" dirty="0">
                <a:solidFill>
                  <a:srgbClr val="02FF00"/>
                </a:solidFill>
              </a:rPr>
              <a:t>Components</a:t>
            </a:r>
            <a:endParaRPr sz="36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1986" y="778446"/>
            <a:ext cx="6020023" cy="358660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2600" y="815760"/>
            <a:ext cx="6678110" cy="1627368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7015" indent="-234315">
              <a:lnSpc>
                <a:spcPct val="100000"/>
              </a:lnSpc>
              <a:spcBef>
                <a:spcPts val="409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Installation: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npm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install</a:t>
            </a:r>
            <a:r>
              <a:rPr sz="1600" spc="-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react-router-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dom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315"/>
              </a:spcBef>
              <a:buClr>
                <a:srgbClr val="FFA50A"/>
              </a:buClr>
              <a:buSzPct val="92857"/>
              <a:buAutoNum type="arabicPeriod"/>
              <a:tabLst>
                <a:tab pos="247015" algn="l"/>
              </a:tabLst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going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latest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6+</a:t>
            </a:r>
            <a:endParaRPr sz="1600" dirty="0">
              <a:latin typeface="Arial MT"/>
              <a:cs typeface="Arial MT"/>
            </a:endParaRPr>
          </a:p>
          <a:p>
            <a:pPr marL="247650" marR="622300" indent="-234950">
              <a:lnSpc>
                <a:spcPts val="1920"/>
              </a:lnSpc>
              <a:spcBef>
                <a:spcPts val="80"/>
              </a:spcBef>
              <a:buClr>
                <a:srgbClr val="FFA50A"/>
              </a:buClr>
              <a:buSzPct val="92857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RouterProvider: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Wraps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app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routing capabilities.</a:t>
            </a:r>
            <a:endParaRPr sz="1600" dirty="0">
              <a:latin typeface="Arial MT"/>
              <a:cs typeface="Arial MT"/>
            </a:endParaRPr>
          </a:p>
          <a:p>
            <a:pPr marL="247650" marR="11430" indent="-234950">
              <a:lnSpc>
                <a:spcPts val="1900"/>
              </a:lnSpc>
              <a:spcBef>
                <a:spcPts val="85"/>
              </a:spcBef>
              <a:buClr>
                <a:srgbClr val="FFA50A"/>
              </a:buClr>
              <a:buSzPct val="92857"/>
              <a:buAutoNum type="arabicPeriod"/>
              <a:tabLst>
                <a:tab pos="247650" algn="l"/>
              </a:tabLst>
            </a:pP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createBrowserRouter: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helps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creating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mapping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router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provider.</a:t>
            </a:r>
            <a:endParaRPr sz="16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11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Declarative</a:t>
            </a:r>
            <a:r>
              <a:rPr sz="1600" spc="-4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Routing:</a:t>
            </a:r>
            <a:r>
              <a:rPr sz="1600" spc="-4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Easily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define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application</a:t>
            </a:r>
            <a:r>
              <a:rPr lang="en-US" sz="1600" dirty="0"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routes.</a:t>
            </a:r>
            <a:endParaRPr sz="16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Clr>
                <a:srgbClr val="FFA50A"/>
              </a:buClr>
              <a:buSzPct val="92857"/>
              <a:buAutoNum type="arabicPeriod" startAt="6"/>
              <a:tabLst>
                <a:tab pos="247015" algn="l"/>
              </a:tabLst>
            </a:pP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Routes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are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React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components.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1" y="227555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5645">
              <a:lnSpc>
                <a:spcPct val="100000"/>
              </a:lnSpc>
              <a:spcBef>
                <a:spcPts val="100"/>
              </a:spcBef>
            </a:pPr>
            <a:r>
              <a:rPr dirty="0"/>
              <a:t>47</a:t>
            </a:r>
            <a:r>
              <a:rPr lang="en-US" dirty="0"/>
              <a:t>.</a:t>
            </a:r>
            <a:r>
              <a:rPr spc="-55" dirty="0"/>
              <a:t> </a:t>
            </a:r>
            <a:r>
              <a:rPr dirty="0">
                <a:solidFill>
                  <a:srgbClr val="02FF00"/>
                </a:solidFill>
              </a:rPr>
              <a:t>React</a:t>
            </a:r>
            <a:r>
              <a:rPr spc="-40" dirty="0">
                <a:solidFill>
                  <a:srgbClr val="02FF00"/>
                </a:solidFill>
              </a:rPr>
              <a:t> </a:t>
            </a:r>
            <a:r>
              <a:rPr spc="-10" dirty="0"/>
              <a:t>Router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9035" y="2700372"/>
            <a:ext cx="4385929" cy="2215573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133350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9920">
              <a:lnSpc>
                <a:spcPct val="100000"/>
              </a:lnSpc>
              <a:spcBef>
                <a:spcPts val="100"/>
              </a:spcBef>
            </a:pPr>
            <a:r>
              <a:rPr dirty="0"/>
              <a:t>48</a:t>
            </a:r>
            <a:r>
              <a:rPr lang="en-US" dirty="0"/>
              <a:t>.</a:t>
            </a:r>
            <a:r>
              <a:rPr spc="-50" dirty="0"/>
              <a:t> </a:t>
            </a:r>
            <a:r>
              <a:rPr dirty="0">
                <a:solidFill>
                  <a:srgbClr val="02FF00"/>
                </a:solidFill>
              </a:rPr>
              <a:t>Layout</a:t>
            </a:r>
            <a:r>
              <a:rPr spc="-40" dirty="0">
                <a:solidFill>
                  <a:srgbClr val="02FF00"/>
                </a:solidFill>
              </a:rPr>
              <a:t> </a:t>
            </a:r>
            <a:r>
              <a:rPr spc="-10" dirty="0"/>
              <a:t>Routes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751288"/>
            <a:ext cx="5662246" cy="32003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53235" y="4079747"/>
            <a:ext cx="5637530" cy="5314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7015" indent="-234315">
              <a:lnSpc>
                <a:spcPct val="100000"/>
              </a:lnSpc>
              <a:spcBef>
                <a:spcPts val="409"/>
              </a:spcBef>
              <a:buClr>
                <a:srgbClr val="FFA50A"/>
              </a:buClr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Layout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Routes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help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shared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elements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310"/>
              </a:spcBef>
              <a:buClr>
                <a:srgbClr val="FFA50A"/>
              </a:buClr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Outlet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render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children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at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correct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places</a:t>
            </a:r>
            <a:endParaRPr sz="1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285750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6140">
              <a:lnSpc>
                <a:spcPct val="100000"/>
              </a:lnSpc>
              <a:spcBef>
                <a:spcPts val="100"/>
              </a:spcBef>
            </a:pPr>
            <a:r>
              <a:rPr dirty="0"/>
              <a:t>49</a:t>
            </a:r>
            <a:r>
              <a:rPr lang="en-US" dirty="0"/>
              <a:t>.</a:t>
            </a:r>
            <a:r>
              <a:rPr spc="-45" dirty="0"/>
              <a:t> </a:t>
            </a:r>
            <a:r>
              <a:rPr dirty="0">
                <a:solidFill>
                  <a:srgbClr val="02FF00"/>
                </a:solidFill>
              </a:rPr>
              <a:t>Route</a:t>
            </a:r>
            <a:r>
              <a:rPr spc="-40" dirty="0">
                <a:solidFill>
                  <a:srgbClr val="02FF00"/>
                </a:solidFill>
              </a:rPr>
              <a:t> </a:t>
            </a:r>
            <a:r>
              <a:rPr spc="-10" dirty="0"/>
              <a:t>Links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5000" y="3408293"/>
            <a:ext cx="5442585" cy="5314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7015" indent="-234315">
              <a:lnSpc>
                <a:spcPct val="100000"/>
              </a:lnSpc>
              <a:spcBef>
                <a:spcPts val="409"/>
              </a:spcBef>
              <a:buClr>
                <a:srgbClr val="FFA50A"/>
              </a:buClr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Link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avoid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reloading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310"/>
              </a:spcBef>
              <a:buClr>
                <a:srgbClr val="FFA50A"/>
              </a:buClr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useNavigate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hook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do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navigation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programmatically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1094145"/>
            <a:ext cx="5922122" cy="1995631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914" y="984777"/>
            <a:ext cx="4109085" cy="317394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47650" marR="258445" indent="-234950">
              <a:lnSpc>
                <a:spcPct val="113300"/>
              </a:lnSpc>
              <a:spcBef>
                <a:spcPts val="50"/>
              </a:spcBef>
              <a:buClr>
                <a:srgbClr val="FFA50A"/>
              </a:buClr>
              <a:buSzPct val="88888"/>
              <a:buAutoNum type="arabicPeriod"/>
              <a:tabLst>
                <a:tab pos="247650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Loader</a:t>
            </a:r>
            <a:r>
              <a:rPr sz="18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method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load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before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particular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route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executed.</a:t>
            </a:r>
            <a:endParaRPr sz="1800" dirty="0">
              <a:latin typeface="Arial MT"/>
              <a:cs typeface="Arial MT"/>
            </a:endParaRPr>
          </a:p>
          <a:p>
            <a:pPr marL="247650" marR="334645" indent="-234950">
              <a:lnSpc>
                <a:spcPct val="115599"/>
              </a:lnSpc>
              <a:buSzPct val="88888"/>
              <a:buAutoNum type="arabicPeriod"/>
              <a:tabLst>
                <a:tab pos="247650" algn="l"/>
              </a:tabLst>
            </a:pP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loader</a:t>
            </a:r>
            <a:r>
              <a:rPr sz="18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method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must</a:t>
            </a:r>
            <a:r>
              <a:rPr sz="18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return</a:t>
            </a:r>
            <a:r>
              <a:rPr sz="1800" spc="-25" dirty="0">
                <a:solidFill>
                  <a:srgbClr val="02FF00"/>
                </a:solidFill>
                <a:latin typeface="Arial MT"/>
                <a:cs typeface="Arial MT"/>
              </a:rPr>
              <a:t> the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data</a:t>
            </a:r>
            <a:r>
              <a:rPr sz="18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loaded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2FF00"/>
                </a:solidFill>
                <a:latin typeface="Arial MT"/>
                <a:cs typeface="Arial MT"/>
              </a:rPr>
              <a:t>promise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 dirty="0">
              <a:latin typeface="Arial MT"/>
              <a:cs typeface="Arial MT"/>
            </a:endParaRPr>
          </a:p>
          <a:p>
            <a:pPr marL="247650" marR="5080" indent="-234950">
              <a:lnSpc>
                <a:spcPct val="115599"/>
              </a:lnSpc>
              <a:spcBef>
                <a:spcPts val="25"/>
              </a:spcBef>
              <a:buSzPct val="88888"/>
              <a:buAutoNum type="arabicPeriod"/>
              <a:tabLst>
                <a:tab pos="247650" algn="l"/>
              </a:tabLst>
            </a:pP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Data</a:t>
            </a:r>
            <a:r>
              <a:rPr sz="18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available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02FF00"/>
                </a:solidFill>
                <a:latin typeface="Arial MT"/>
                <a:cs typeface="Arial MT"/>
              </a:rPr>
              <a:t>all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child</a:t>
            </a:r>
            <a:r>
              <a:rPr sz="18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2FF00"/>
                </a:solidFill>
                <a:latin typeface="Arial MT"/>
                <a:cs typeface="Arial MT"/>
              </a:rPr>
              <a:t>components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 dirty="0">
              <a:latin typeface="Arial MT"/>
              <a:cs typeface="Arial MT"/>
            </a:endParaRPr>
          </a:p>
          <a:p>
            <a:pPr marL="247650" marR="169545" indent="-234950">
              <a:lnSpc>
                <a:spcPct val="111100"/>
              </a:lnSpc>
              <a:spcBef>
                <a:spcPts val="95"/>
              </a:spcBef>
              <a:buClr>
                <a:srgbClr val="FFA50A"/>
              </a:buClr>
              <a:buSzPct val="88888"/>
              <a:buAutoNum type="arabicPeriod"/>
              <a:tabLst>
                <a:tab pos="247650" algn="l"/>
              </a:tabLst>
            </a:pP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useLoaderData</a:t>
            </a:r>
            <a:r>
              <a:rPr sz="18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hook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to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fetched</a:t>
            </a:r>
            <a:r>
              <a:rPr sz="18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A50A"/>
                </a:solidFill>
                <a:latin typeface="Arial MT"/>
                <a:cs typeface="Arial MT"/>
              </a:rPr>
              <a:t>data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 dirty="0">
              <a:latin typeface="Arial MT"/>
              <a:cs typeface="Arial MT"/>
            </a:endParaRPr>
          </a:p>
          <a:p>
            <a:pPr marL="247650" indent="-234950">
              <a:lnSpc>
                <a:spcPct val="100000"/>
              </a:lnSpc>
              <a:spcBef>
                <a:spcPts val="335"/>
              </a:spcBef>
              <a:buClr>
                <a:srgbClr val="FFA50A"/>
              </a:buClr>
              <a:buSzPct val="88888"/>
              <a:buAutoNum type="arabicPeriod"/>
              <a:tabLst>
                <a:tab pos="24765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Loading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state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used.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1" y="285750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5810">
              <a:lnSpc>
                <a:spcPct val="100000"/>
              </a:lnSpc>
              <a:spcBef>
                <a:spcPts val="100"/>
              </a:spcBef>
            </a:pPr>
            <a:r>
              <a:rPr dirty="0"/>
              <a:t>50</a:t>
            </a:r>
            <a:r>
              <a:rPr lang="en-US" dirty="0"/>
              <a:t>.</a:t>
            </a:r>
            <a:r>
              <a:rPr spc="-70" dirty="0"/>
              <a:t> </a:t>
            </a:r>
            <a:r>
              <a:rPr dirty="0"/>
              <a:t>Data</a:t>
            </a:r>
            <a:r>
              <a:rPr spc="-60" dirty="0"/>
              <a:t> </a:t>
            </a:r>
            <a:r>
              <a:rPr dirty="0"/>
              <a:t>fetching</a:t>
            </a:r>
            <a:r>
              <a:rPr spc="-65" dirty="0"/>
              <a:t> </a:t>
            </a:r>
            <a:r>
              <a:rPr dirty="0">
                <a:solidFill>
                  <a:srgbClr val="E8F3F2"/>
                </a:solidFill>
              </a:rPr>
              <a:t>using</a:t>
            </a:r>
            <a:r>
              <a:rPr spc="-60" dirty="0">
                <a:solidFill>
                  <a:srgbClr val="E8F3F2"/>
                </a:solidFill>
              </a:rPr>
              <a:t> </a:t>
            </a:r>
            <a:r>
              <a:rPr spc="-10" dirty="0">
                <a:solidFill>
                  <a:srgbClr val="02FF00"/>
                </a:solidFill>
              </a:rPr>
              <a:t>loader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0" y="1123950"/>
            <a:ext cx="3867581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2" y="209550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115">
              <a:lnSpc>
                <a:spcPct val="100000"/>
              </a:lnSpc>
              <a:spcBef>
                <a:spcPts val="100"/>
              </a:spcBef>
            </a:pPr>
            <a:r>
              <a:rPr dirty="0"/>
              <a:t>51</a:t>
            </a:r>
            <a:r>
              <a:rPr lang="en-US" dirty="0"/>
              <a:t>.</a:t>
            </a:r>
            <a:r>
              <a:rPr spc="-65" dirty="0"/>
              <a:t> </a:t>
            </a:r>
            <a:r>
              <a:rPr dirty="0"/>
              <a:t>Submitting</a:t>
            </a:r>
            <a:r>
              <a:rPr spc="-70" dirty="0"/>
              <a:t> </a:t>
            </a:r>
            <a:r>
              <a:rPr dirty="0"/>
              <a:t>data</a:t>
            </a:r>
            <a:r>
              <a:rPr spc="-75" dirty="0"/>
              <a:t> </a:t>
            </a:r>
            <a:r>
              <a:rPr dirty="0">
                <a:solidFill>
                  <a:srgbClr val="FFFFFF"/>
                </a:solidFill>
              </a:rPr>
              <a:t>using</a:t>
            </a:r>
            <a:r>
              <a:rPr spc="-70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02FF00"/>
                </a:solidFill>
              </a:rPr>
              <a:t>action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8419" y="863091"/>
            <a:ext cx="4081779" cy="366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379" marR="95250" indent="-233679">
              <a:lnSpc>
                <a:spcPct val="113799"/>
              </a:lnSpc>
              <a:spcBef>
                <a:spcPts val="100"/>
              </a:spcBef>
              <a:buClr>
                <a:srgbClr val="FFA50A"/>
              </a:buClr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Action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method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perform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an 	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action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submission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of</a:t>
            </a:r>
            <a:r>
              <a:rPr sz="16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Forms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246379" marR="17145" indent="-233679">
              <a:lnSpc>
                <a:spcPct val="114999"/>
              </a:lnSpc>
              <a:buClr>
                <a:srgbClr val="FFA50A"/>
              </a:buClr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Custom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Form</a:t>
            </a:r>
            <a:r>
              <a:rPr sz="1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need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to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be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used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along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name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attribute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inputs.</a:t>
            </a:r>
            <a:endParaRPr sz="1600" dirty="0">
              <a:latin typeface="Arial MT"/>
              <a:cs typeface="Arial MT"/>
            </a:endParaRPr>
          </a:p>
          <a:p>
            <a:pPr marL="246379" marR="133350" indent="-233679">
              <a:lnSpc>
                <a:spcPts val="2210"/>
              </a:lnSpc>
              <a:spcBef>
                <a:spcPts val="95"/>
              </a:spcBef>
              <a:buSzPct val="87500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Action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function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object.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To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generate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correct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request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object 	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method=“post”</a:t>
            </a:r>
            <a:r>
              <a:rPr sz="1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attribute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used.</a:t>
            </a:r>
            <a:endParaRPr sz="1600" dirty="0">
              <a:latin typeface="Arial MT"/>
              <a:cs typeface="Arial MT"/>
            </a:endParaRPr>
          </a:p>
          <a:p>
            <a:pPr marL="246379" indent="-233679">
              <a:lnSpc>
                <a:spcPct val="100000"/>
              </a:lnSpc>
              <a:spcBef>
                <a:spcPts val="135"/>
              </a:spcBef>
              <a:buClr>
                <a:srgbClr val="FFA50A"/>
              </a:buClr>
              <a:buSzPct val="87500"/>
              <a:buAutoNum type="arabicPeriod"/>
              <a:tabLst>
                <a:tab pos="246379" algn="l"/>
              </a:tabLst>
            </a:pP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Data.request.formData()</a:t>
            </a:r>
            <a:r>
              <a:rPr sz="1600" spc="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method</a:t>
            </a:r>
            <a:r>
              <a:rPr sz="1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endParaRPr sz="1600" dirty="0">
              <a:latin typeface="Arial MT"/>
              <a:cs typeface="Arial MT"/>
            </a:endParaRPr>
          </a:p>
          <a:p>
            <a:pPr marL="247650">
              <a:lnSpc>
                <a:spcPct val="100000"/>
              </a:lnSpc>
              <a:spcBef>
                <a:spcPts val="290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get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form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data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Object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246379" marR="5080" indent="-233679">
              <a:lnSpc>
                <a:spcPct val="113799"/>
              </a:lnSpc>
              <a:spcBef>
                <a:spcPts val="25"/>
              </a:spcBef>
              <a:buClr>
                <a:srgbClr val="FFA50A"/>
              </a:buClr>
              <a:buSzPct val="87500"/>
              <a:buAutoNum type="arabicPeriod" startAt="5"/>
              <a:tabLst>
                <a:tab pos="247650" algn="l"/>
              </a:tabLst>
            </a:pPr>
            <a:r>
              <a:rPr sz="1600" spc="-10" dirty="0">
                <a:solidFill>
                  <a:srgbClr val="02FF00"/>
                </a:solidFill>
                <a:latin typeface="Arial MT"/>
                <a:cs typeface="Arial MT"/>
              </a:rPr>
              <a:t>Object.fromEntries(formData)</a:t>
            </a:r>
            <a:r>
              <a:rPr sz="1600" spc="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6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6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used 	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actual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input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FFA50A"/>
                </a:solidFill>
                <a:latin typeface="Arial MT"/>
                <a:cs typeface="Arial MT"/>
              </a:rPr>
              <a:t>data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246379" marR="343535" indent="-233679">
              <a:lnSpc>
                <a:spcPts val="2300"/>
              </a:lnSpc>
              <a:spcBef>
                <a:spcPts val="10"/>
              </a:spcBef>
              <a:buClr>
                <a:srgbClr val="FFA50A"/>
              </a:buClr>
              <a:buSzPct val="87500"/>
              <a:buAutoNum type="arabicPeriod" startAt="5"/>
              <a:tabLst>
                <a:tab pos="247650" algn="l"/>
              </a:tabLst>
            </a:pP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redirect()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response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returned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for 	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navigation</a:t>
            </a:r>
            <a:r>
              <a:rPr sz="16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after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submission.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4A59D-79A7-4DF9-5547-FFCA940F50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2" r="12365"/>
          <a:stretch>
            <a:fillRect/>
          </a:stretch>
        </p:blipFill>
        <p:spPr>
          <a:xfrm>
            <a:off x="4896383" y="1019175"/>
            <a:ext cx="3929381" cy="31051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000" y="3714750"/>
            <a:ext cx="7982853" cy="9994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7015" indent="-234315">
              <a:lnSpc>
                <a:spcPct val="100000"/>
              </a:lnSpc>
              <a:spcBef>
                <a:spcPts val="434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State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management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cross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component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app-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wide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state.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33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Redux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predictable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state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management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library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JavaScript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apps.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Local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State</a:t>
            </a:r>
            <a:r>
              <a:rPr sz="14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vs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Cross-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component</a:t>
            </a:r>
            <a:r>
              <a:rPr sz="14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state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vs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7030A0"/>
                </a:solidFill>
                <a:latin typeface="Arial MT"/>
                <a:cs typeface="Arial MT"/>
              </a:rPr>
              <a:t>App-</a:t>
            </a:r>
            <a:r>
              <a:rPr sz="1400" dirty="0">
                <a:solidFill>
                  <a:srgbClr val="7030A0"/>
                </a:solidFill>
                <a:latin typeface="Arial MT"/>
                <a:cs typeface="Arial MT"/>
              </a:rPr>
              <a:t>Wide</a:t>
            </a:r>
            <a:r>
              <a:rPr sz="1400" spc="-1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state</a:t>
            </a:r>
            <a:endParaRPr sz="1400" dirty="0">
              <a:latin typeface="Arial MT"/>
              <a:cs typeface="Arial MT"/>
            </a:endParaRPr>
          </a:p>
          <a:p>
            <a:pPr marL="247650" marR="22225" indent="-234950">
              <a:lnSpc>
                <a:spcPts val="1989"/>
              </a:lnSpc>
              <a:spcBef>
                <a:spcPts val="10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useState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or</a:t>
            </a:r>
            <a:r>
              <a:rPr sz="14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useReducer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useState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with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prop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drilling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30A0"/>
                </a:solidFill>
                <a:latin typeface="Arial MT"/>
                <a:cs typeface="Arial MT"/>
              </a:rPr>
              <a:t>useState</a:t>
            </a:r>
            <a:r>
              <a:rPr sz="1400" spc="-3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7030A0"/>
                </a:solidFill>
                <a:latin typeface="Arial MT"/>
                <a:cs typeface="Arial MT"/>
              </a:rPr>
              <a:t>or </a:t>
            </a:r>
            <a:r>
              <a:rPr sz="1400" dirty="0">
                <a:solidFill>
                  <a:srgbClr val="7030A0"/>
                </a:solidFill>
                <a:latin typeface="Arial MT"/>
                <a:cs typeface="Arial MT"/>
              </a:rPr>
              <a:t>useContext</a:t>
            </a:r>
            <a:r>
              <a:rPr sz="1400" spc="-3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30A0"/>
                </a:solidFill>
                <a:latin typeface="Arial MT"/>
                <a:cs typeface="Arial MT"/>
              </a:rPr>
              <a:t>or</a:t>
            </a:r>
            <a:r>
              <a:rPr sz="1400" spc="-3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7030A0"/>
                </a:solidFill>
                <a:latin typeface="Arial MT"/>
                <a:cs typeface="Arial MT"/>
              </a:rPr>
              <a:t>Redux</a:t>
            </a:r>
            <a:r>
              <a:rPr lang="en-US" sz="1400" spc="-20" dirty="0">
                <a:solidFill>
                  <a:srgbClr val="7030A0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0" y="209550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8485">
              <a:lnSpc>
                <a:spcPct val="100000"/>
              </a:lnSpc>
              <a:spcBef>
                <a:spcPts val="100"/>
              </a:spcBef>
            </a:pPr>
            <a:r>
              <a:rPr dirty="0"/>
              <a:t>52</a:t>
            </a:r>
            <a:r>
              <a:rPr lang="en-US" dirty="0"/>
              <a:t>.</a:t>
            </a:r>
            <a:r>
              <a:rPr spc="-35" dirty="0"/>
              <a:t> </a:t>
            </a:r>
            <a:r>
              <a:rPr dirty="0"/>
              <a:t>What</a:t>
            </a:r>
            <a:r>
              <a:rPr spc="-25" dirty="0"/>
              <a:t> </a:t>
            </a:r>
            <a:r>
              <a:rPr dirty="0">
                <a:solidFill>
                  <a:srgbClr val="FFFFFF"/>
                </a:solidFill>
              </a:rPr>
              <a:t>is</a:t>
            </a:r>
            <a:r>
              <a:rPr spc="-25" dirty="0">
                <a:solidFill>
                  <a:srgbClr val="FFFFFF"/>
                </a:solidFill>
              </a:rPr>
              <a:t> </a:t>
            </a:r>
            <a:r>
              <a:rPr spc="-20" dirty="0">
                <a:solidFill>
                  <a:srgbClr val="02FF00"/>
                </a:solidFill>
              </a:rPr>
              <a:t>Redux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6616" y="876014"/>
            <a:ext cx="5070763" cy="266214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5974" y="1047750"/>
            <a:ext cx="4447635" cy="3176894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7015" indent="-234315">
              <a:lnSpc>
                <a:spcPct val="100000"/>
              </a:lnSpc>
              <a:spcBef>
                <a:spcPts val="409"/>
              </a:spcBef>
              <a:buSzPct val="92857"/>
              <a:buAutoNum type="arabicPeriod"/>
              <a:tabLst>
                <a:tab pos="247015" algn="l"/>
              </a:tabLst>
            </a:pP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You</a:t>
            </a:r>
            <a:r>
              <a:rPr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20" dirty="0">
                <a:solidFill>
                  <a:srgbClr val="02FF00"/>
                </a:solidFill>
                <a:latin typeface="Arial MT"/>
                <a:cs typeface="Arial MT"/>
              </a:rPr>
              <a:t>both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dirty="0">
              <a:latin typeface="Arial MT"/>
              <a:cs typeface="Arial MT"/>
            </a:endParaRPr>
          </a:p>
          <a:p>
            <a:pPr marL="247650" marR="521970" indent="-234950">
              <a:lnSpc>
                <a:spcPct val="112900"/>
              </a:lnSpc>
              <a:spcBef>
                <a:spcPts val="95"/>
              </a:spcBef>
              <a:buSzPct val="92857"/>
              <a:buAutoNum type="arabicPeriod"/>
              <a:tabLst>
                <a:tab pos="247650" algn="l"/>
              </a:tabLst>
            </a:pP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Setup</a:t>
            </a:r>
            <a:r>
              <a:rPr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and</a:t>
            </a:r>
            <a:r>
              <a:rPr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Coding</a:t>
            </a:r>
            <a:r>
              <a:rPr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02FF00"/>
                </a:solidFill>
                <a:latin typeface="Arial MT"/>
                <a:cs typeface="Arial MT"/>
              </a:rPr>
              <a:t>tough</a:t>
            </a:r>
            <a:r>
              <a:rPr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especially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multiple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4DDAFF"/>
                </a:solidFill>
                <a:latin typeface="Arial MT"/>
                <a:cs typeface="Arial MT"/>
              </a:rPr>
              <a:t>context providers</a:t>
            </a:r>
            <a:r>
              <a:rPr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dirty="0">
              <a:latin typeface="Arial MT"/>
              <a:cs typeface="Arial MT"/>
            </a:endParaRPr>
          </a:p>
          <a:p>
            <a:pPr marL="247650" marR="81280" indent="-234950">
              <a:lnSpc>
                <a:spcPts val="2020"/>
              </a:lnSpc>
              <a:buSzPct val="92857"/>
              <a:buAutoNum type="arabicPeriod"/>
              <a:tabLst>
                <a:tab pos="247650" algn="l"/>
              </a:tabLst>
            </a:pP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Performance</a:t>
            </a:r>
            <a:r>
              <a:rPr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02FF00"/>
                </a:solidFill>
                <a:latin typeface="Arial MT"/>
                <a:cs typeface="Arial MT"/>
              </a:rPr>
              <a:t>slow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DDAFF"/>
                </a:solidFill>
                <a:latin typeface="Arial MT"/>
                <a:cs typeface="Arial MT"/>
              </a:rPr>
              <a:t>Context</a:t>
            </a:r>
            <a:r>
              <a:rPr spc="-25" dirty="0">
                <a:solidFill>
                  <a:srgbClr val="4DDA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things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02FF00"/>
                </a:solidFill>
                <a:latin typeface="Arial MT"/>
                <a:cs typeface="Arial MT"/>
              </a:rPr>
              <a:t>rarely </a:t>
            </a:r>
            <a:r>
              <a:rPr dirty="0">
                <a:solidFill>
                  <a:srgbClr val="02FF00"/>
                </a:solidFill>
                <a:latin typeface="Arial MT"/>
                <a:cs typeface="Arial MT"/>
              </a:rPr>
              <a:t>change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hand</a:t>
            </a:r>
            <a:r>
              <a:rPr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7030A0"/>
                </a:solidFill>
                <a:latin typeface="Arial MT"/>
                <a:cs typeface="Arial MT"/>
              </a:rPr>
              <a:t>Redux</a:t>
            </a:r>
            <a:r>
              <a:rPr spc="-2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7030A0"/>
                </a:solidFill>
                <a:latin typeface="Arial MT"/>
                <a:cs typeface="Arial MT"/>
              </a:rPr>
              <a:t>has</a:t>
            </a:r>
            <a:r>
              <a:rPr spc="-2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7030A0"/>
                </a:solidFill>
                <a:latin typeface="Arial MT"/>
                <a:cs typeface="Arial MT"/>
              </a:rPr>
              <a:t>great</a:t>
            </a:r>
            <a:r>
              <a:rPr spc="-2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7030A0"/>
                </a:solidFill>
                <a:latin typeface="Arial MT"/>
                <a:cs typeface="Arial MT"/>
              </a:rPr>
              <a:t>performance</a:t>
            </a:r>
            <a:r>
              <a:rPr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90"/>
              </a:spcBef>
              <a:buSzPct val="92857"/>
              <a:buAutoNum type="arabicPeriod"/>
              <a:tabLst>
                <a:tab pos="247015" algn="l"/>
              </a:tabLst>
            </a:pP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If</a:t>
            </a:r>
            <a:r>
              <a:rPr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these</a:t>
            </a:r>
            <a:r>
              <a:rPr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A50A"/>
                </a:solidFill>
                <a:latin typeface="Arial MT"/>
                <a:cs typeface="Arial MT"/>
              </a:rPr>
              <a:t>things</a:t>
            </a:r>
            <a:r>
              <a:rPr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02FF00"/>
                </a:solidFill>
                <a:latin typeface="Arial MT"/>
                <a:cs typeface="Arial MT"/>
              </a:rPr>
              <a:t>don’t</a:t>
            </a:r>
            <a:r>
              <a:rPr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02FF00"/>
                </a:solidFill>
                <a:latin typeface="Arial MT"/>
                <a:cs typeface="Arial MT"/>
              </a:rPr>
              <a:t>matter</a:t>
            </a:r>
            <a:r>
              <a:rPr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then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choose</a:t>
            </a:r>
            <a:r>
              <a:rPr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7030A0"/>
                </a:solidFill>
                <a:latin typeface="Arial MT"/>
                <a:cs typeface="Arial MT"/>
              </a:rPr>
              <a:t>not</a:t>
            </a:r>
            <a:r>
              <a:rPr spc="-2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7030A0"/>
                </a:solidFill>
                <a:latin typeface="Arial MT"/>
                <a:cs typeface="Arial MT"/>
              </a:rPr>
              <a:t>to</a:t>
            </a:r>
            <a:r>
              <a:rPr spc="-1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7030A0"/>
                </a:solidFill>
                <a:latin typeface="Arial MT"/>
                <a:cs typeface="Arial MT"/>
              </a:rPr>
              <a:t>use</a:t>
            </a:r>
            <a:r>
              <a:rPr spc="-2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7030A0"/>
                </a:solidFill>
                <a:latin typeface="Arial MT"/>
                <a:cs typeface="Arial MT"/>
              </a:rPr>
              <a:t>redux</a:t>
            </a:r>
            <a:endParaRPr dirty="0">
              <a:latin typeface="Arial MT"/>
              <a:cs typeface="Arial MT"/>
            </a:endParaRPr>
          </a:p>
          <a:p>
            <a:pPr marL="247650">
              <a:lnSpc>
                <a:spcPct val="100000"/>
              </a:lnSpc>
              <a:spcBef>
                <a:spcPts val="215"/>
              </a:spcBef>
            </a:pP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DDAFF"/>
                </a:solidFill>
                <a:latin typeface="Arial MT"/>
                <a:cs typeface="Arial MT"/>
              </a:rPr>
              <a:t>stay</a:t>
            </a:r>
            <a:r>
              <a:rPr spc="-10" dirty="0">
                <a:solidFill>
                  <a:srgbClr val="4DDAFF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DDAFF"/>
                </a:solidFill>
                <a:latin typeface="Arial MT"/>
                <a:cs typeface="Arial MT"/>
              </a:rPr>
              <a:t>with</a:t>
            </a:r>
            <a:r>
              <a:rPr spc="-5" dirty="0">
                <a:solidFill>
                  <a:srgbClr val="4DDAFF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4DDAFF"/>
                </a:solidFill>
                <a:latin typeface="Arial MT"/>
                <a:cs typeface="Arial MT"/>
              </a:rPr>
              <a:t>React-Context</a:t>
            </a:r>
            <a:r>
              <a:rPr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209550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7900">
              <a:lnSpc>
                <a:spcPct val="100000"/>
              </a:lnSpc>
              <a:spcBef>
                <a:spcPts val="100"/>
              </a:spcBef>
            </a:pPr>
            <a:r>
              <a:rPr dirty="0"/>
              <a:t>53</a:t>
            </a:r>
            <a:r>
              <a:rPr lang="en-US" dirty="0"/>
              <a:t>.</a:t>
            </a:r>
            <a:r>
              <a:rPr spc="-35" dirty="0"/>
              <a:t> </a:t>
            </a:r>
            <a:r>
              <a:rPr spc="-20" dirty="0">
                <a:solidFill>
                  <a:srgbClr val="4DDAFF"/>
                </a:solidFill>
              </a:rPr>
              <a:t>React-</a:t>
            </a:r>
            <a:r>
              <a:rPr dirty="0">
                <a:solidFill>
                  <a:srgbClr val="4DDAFF"/>
                </a:solidFill>
              </a:rPr>
              <a:t>Context</a:t>
            </a:r>
            <a:r>
              <a:rPr spc="-15" dirty="0">
                <a:solidFill>
                  <a:srgbClr val="4DDA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vs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7030A0"/>
                </a:solidFill>
              </a:rPr>
              <a:t>Redux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800" y="1127520"/>
            <a:ext cx="3276600" cy="3017354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1200150"/>
            <a:ext cx="4343400" cy="3115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0" marR="230504" indent="-234950">
              <a:lnSpc>
                <a:spcPct val="118600"/>
              </a:lnSpc>
              <a:spcBef>
                <a:spcPts val="100"/>
              </a:spcBef>
              <a:buSzPct val="92857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Single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Source:</a:t>
            </a:r>
            <a:r>
              <a:rPr sz="16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Uses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030A0"/>
                </a:solidFill>
                <a:latin typeface="Arial MT"/>
                <a:cs typeface="Arial MT"/>
              </a:rPr>
              <a:t>single</a:t>
            </a:r>
            <a:r>
              <a:rPr sz="1600" spc="-3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030A0"/>
                </a:solidFill>
                <a:latin typeface="Arial MT"/>
                <a:cs typeface="Arial MT"/>
              </a:rPr>
              <a:t>central</a:t>
            </a:r>
            <a:r>
              <a:rPr sz="1600" spc="-2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030A0"/>
                </a:solidFill>
                <a:latin typeface="Arial MT"/>
                <a:cs typeface="Arial MT"/>
              </a:rPr>
              <a:t>store</a:t>
            </a:r>
            <a:r>
              <a:rPr sz="1600" spc="-3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maintain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entire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application's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state.</a:t>
            </a:r>
            <a:endParaRPr sz="1600" dirty="0">
              <a:latin typeface="Arial MT"/>
              <a:cs typeface="Arial MT"/>
            </a:endParaRPr>
          </a:p>
          <a:p>
            <a:pPr marL="247650" marR="5080" indent="-234950">
              <a:lnSpc>
                <a:spcPct val="112900"/>
              </a:lnSpc>
              <a:buSzPct val="92857"/>
              <a:buAutoNum type="arabicPeriod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Actions:</a:t>
            </a:r>
            <a:r>
              <a:rPr sz="16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Components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never</a:t>
            </a:r>
            <a:r>
              <a:rPr sz="16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directly</a:t>
            </a:r>
            <a:r>
              <a:rPr sz="1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change</a:t>
            </a:r>
            <a:r>
              <a:rPr sz="16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store.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state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made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endParaRPr sz="1600" dirty="0">
              <a:latin typeface="Arial MT"/>
              <a:cs typeface="Arial MT"/>
            </a:endParaRPr>
          </a:p>
          <a:p>
            <a:pPr marL="247650">
              <a:lnSpc>
                <a:spcPct val="100000"/>
              </a:lnSpc>
              <a:spcBef>
                <a:spcPts val="334"/>
              </a:spcBef>
            </a:pPr>
            <a:r>
              <a:rPr sz="1600" dirty="0">
                <a:solidFill>
                  <a:srgbClr val="7030A0"/>
                </a:solidFill>
                <a:latin typeface="Arial MT"/>
                <a:cs typeface="Arial MT"/>
              </a:rPr>
              <a:t>dispatched</a:t>
            </a:r>
            <a:r>
              <a:rPr sz="1600" spc="-3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030A0"/>
                </a:solidFill>
                <a:latin typeface="Arial MT"/>
                <a:cs typeface="Arial MT"/>
              </a:rPr>
              <a:t>actions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describe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events.</a:t>
            </a:r>
            <a:endParaRPr sz="1600" dirty="0">
              <a:latin typeface="Arial MT"/>
              <a:cs typeface="Arial MT"/>
            </a:endParaRPr>
          </a:p>
          <a:p>
            <a:pPr marL="247650" marR="84455" indent="-234950">
              <a:lnSpc>
                <a:spcPct val="112900"/>
              </a:lnSpc>
              <a:buSzPct val="92857"/>
              <a:buAutoNum type="arabicPeriod" startAt="3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Reducers: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030A0"/>
                </a:solidFill>
                <a:latin typeface="Arial MT"/>
                <a:cs typeface="Arial MT"/>
              </a:rPr>
              <a:t>Actions</a:t>
            </a:r>
            <a:r>
              <a:rPr sz="1600" spc="-3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processed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7030A0"/>
                </a:solidFill>
                <a:latin typeface="Arial MT"/>
                <a:cs typeface="Arial MT"/>
              </a:rPr>
              <a:t>reducers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,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pure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functions</a:t>
            </a:r>
            <a:r>
              <a:rPr sz="16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return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030A0"/>
                </a:solidFill>
                <a:latin typeface="Arial MT"/>
                <a:cs typeface="Arial MT"/>
              </a:rPr>
              <a:t>new</a:t>
            </a:r>
            <a:r>
              <a:rPr sz="1600" spc="-2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7030A0"/>
                </a:solidFill>
                <a:latin typeface="Arial MT"/>
                <a:cs typeface="Arial MT"/>
              </a:rPr>
              <a:t>state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 dirty="0">
              <a:latin typeface="Arial MT"/>
              <a:cs typeface="Arial MT"/>
            </a:endParaRPr>
          </a:p>
          <a:p>
            <a:pPr marL="247650" marR="173990" indent="-234950">
              <a:lnSpc>
                <a:spcPct val="112900"/>
              </a:lnSpc>
              <a:spcBef>
                <a:spcPts val="95"/>
              </a:spcBef>
              <a:buSzPct val="92857"/>
              <a:buAutoNum type="arabicPeriod" startAt="3"/>
              <a:tabLst>
                <a:tab pos="24765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Immutable:</a:t>
            </a:r>
            <a:r>
              <a:rPr sz="16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030A0"/>
                </a:solidFill>
                <a:latin typeface="Arial MT"/>
                <a:cs typeface="Arial MT"/>
              </a:rPr>
              <a:t>State</a:t>
            </a:r>
            <a:r>
              <a:rPr sz="1600" spc="-3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2FF00"/>
                </a:solidFill>
                <a:latin typeface="Arial MT"/>
                <a:cs typeface="Arial MT"/>
              </a:rPr>
              <a:t>immutable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;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every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change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030A0"/>
                </a:solidFill>
                <a:latin typeface="Arial MT"/>
                <a:cs typeface="Arial MT"/>
              </a:rPr>
              <a:t>new</a:t>
            </a:r>
            <a:r>
              <a:rPr sz="1600" spc="-1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030A0"/>
                </a:solidFill>
                <a:latin typeface="Arial MT"/>
                <a:cs typeface="Arial MT"/>
              </a:rPr>
              <a:t>state</a:t>
            </a:r>
            <a:r>
              <a:rPr sz="1600" spc="-2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object.</a:t>
            </a:r>
            <a:endParaRPr sz="16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40"/>
              </a:spcBef>
              <a:buSzPct val="92857"/>
              <a:buAutoNum type="arabicPeriod" startAt="3"/>
              <a:tabLst>
                <a:tab pos="247015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This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is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different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4DDAFF"/>
                </a:solidFill>
                <a:latin typeface="Arial MT"/>
                <a:cs typeface="Arial MT"/>
              </a:rPr>
              <a:t>useReducer</a:t>
            </a:r>
            <a:r>
              <a:rPr sz="1600" spc="-30" dirty="0">
                <a:solidFill>
                  <a:srgbClr val="4DDA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hook.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86459" y="285750"/>
            <a:ext cx="4171081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54</a:t>
            </a:r>
            <a:r>
              <a:rPr lang="en-US" dirty="0"/>
              <a:t>.</a:t>
            </a:r>
            <a:r>
              <a:rPr spc="-45" dirty="0"/>
              <a:t> </a:t>
            </a:r>
            <a:r>
              <a:rPr dirty="0"/>
              <a:t>How</a:t>
            </a:r>
            <a:r>
              <a:rPr spc="-40" dirty="0"/>
              <a:t> </a:t>
            </a:r>
            <a:r>
              <a:rPr dirty="0">
                <a:solidFill>
                  <a:srgbClr val="02FF00"/>
                </a:solidFill>
              </a:rPr>
              <a:t>Redux</a:t>
            </a:r>
            <a:r>
              <a:rPr spc="-50" dirty="0">
                <a:solidFill>
                  <a:srgbClr val="02FF00"/>
                </a:solidFill>
              </a:rPr>
              <a:t> </a:t>
            </a:r>
            <a:r>
              <a:rPr spc="-10" dirty="0">
                <a:solidFill>
                  <a:srgbClr val="02FF00"/>
                </a:solidFill>
              </a:rPr>
              <a:t>Works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0" y="1504950"/>
            <a:ext cx="3975735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6400" y="1123950"/>
            <a:ext cx="6098474" cy="3066223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7015" indent="-234315">
              <a:lnSpc>
                <a:spcPct val="100000"/>
              </a:lnSpc>
              <a:spcBef>
                <a:spcPts val="409"/>
              </a:spcBef>
              <a:buClr>
                <a:srgbClr val="FFA50A"/>
              </a:buClr>
              <a:buSzPct val="92857"/>
              <a:buAutoNum type="arabicPeriod"/>
              <a:tabLst>
                <a:tab pos="247015" algn="l"/>
              </a:tabLst>
            </a:pP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npm</a:t>
            </a:r>
            <a:r>
              <a:rPr sz="20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init</a:t>
            </a:r>
            <a:r>
              <a:rPr sz="2000" spc="-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35" dirty="0">
                <a:solidFill>
                  <a:srgbClr val="02FF00"/>
                </a:solidFill>
                <a:latin typeface="Arial MT"/>
                <a:cs typeface="Arial MT"/>
              </a:rPr>
              <a:t>–y</a:t>
            </a:r>
            <a:endParaRPr sz="20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315"/>
              </a:spcBef>
              <a:buClr>
                <a:srgbClr val="FFA50A"/>
              </a:buClr>
              <a:buSzPct val="92857"/>
              <a:buAutoNum type="arabicPeriod"/>
              <a:tabLst>
                <a:tab pos="247015" algn="l"/>
              </a:tabLst>
            </a:pP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npm</a:t>
            </a:r>
            <a:r>
              <a:rPr sz="20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install</a:t>
            </a:r>
            <a:r>
              <a:rPr sz="20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02FF00"/>
                </a:solidFill>
                <a:latin typeface="Arial MT"/>
                <a:cs typeface="Arial MT"/>
              </a:rPr>
              <a:t>redux</a:t>
            </a:r>
            <a:endParaRPr sz="20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import</a:t>
            </a:r>
            <a:r>
              <a:rPr sz="20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node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Const</a:t>
            </a:r>
            <a:r>
              <a:rPr sz="20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redux</a:t>
            </a:r>
            <a:r>
              <a:rPr sz="20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=</a:t>
            </a:r>
            <a:r>
              <a:rPr sz="20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02FF00"/>
                </a:solidFill>
                <a:latin typeface="Arial MT"/>
                <a:cs typeface="Arial MT"/>
              </a:rPr>
              <a:t>require(‘redux’);</a:t>
            </a:r>
            <a:endParaRPr sz="20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40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We</a:t>
            </a:r>
            <a:r>
              <a:rPr sz="20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need</a:t>
            </a:r>
            <a:r>
              <a:rPr sz="20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setup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r>
              <a:rPr sz="2000" spc="3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basic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things:</a:t>
            </a:r>
            <a:endParaRPr sz="2000" dirty="0">
              <a:latin typeface="Arial MT"/>
              <a:cs typeface="Arial MT"/>
            </a:endParaRPr>
          </a:p>
          <a:p>
            <a:pPr marL="472440" lvl="1" indent="-234315">
              <a:lnSpc>
                <a:spcPct val="100000"/>
              </a:lnSpc>
              <a:spcBef>
                <a:spcPts val="310"/>
              </a:spcBef>
              <a:buClr>
                <a:srgbClr val="FFA50A"/>
              </a:buClr>
              <a:buSzPct val="92857"/>
              <a:buAutoNum type="arabicPeriod"/>
              <a:tabLst>
                <a:tab pos="472440" algn="l"/>
              </a:tabLst>
            </a:pPr>
            <a:r>
              <a:rPr sz="2000" spc="-10" dirty="0">
                <a:solidFill>
                  <a:srgbClr val="7030A0"/>
                </a:solidFill>
                <a:latin typeface="Arial MT"/>
                <a:cs typeface="Arial MT"/>
              </a:rPr>
              <a:t>Reducer</a:t>
            </a:r>
            <a:endParaRPr sz="2000" dirty="0">
              <a:latin typeface="Arial MT"/>
              <a:cs typeface="Arial MT"/>
            </a:endParaRPr>
          </a:p>
          <a:p>
            <a:pPr marL="472440" lvl="1" indent="-234315">
              <a:lnSpc>
                <a:spcPct val="100000"/>
              </a:lnSpc>
              <a:spcBef>
                <a:spcPts val="215"/>
              </a:spcBef>
              <a:buClr>
                <a:srgbClr val="FFA50A"/>
              </a:buClr>
              <a:buSzPct val="92857"/>
              <a:buAutoNum type="arabicPeriod"/>
              <a:tabLst>
                <a:tab pos="472440" algn="l"/>
              </a:tabLst>
            </a:pPr>
            <a:r>
              <a:rPr sz="2000" spc="-10" dirty="0">
                <a:solidFill>
                  <a:srgbClr val="7030A0"/>
                </a:solidFill>
                <a:latin typeface="Arial MT"/>
                <a:cs typeface="Arial MT"/>
              </a:rPr>
              <a:t>Store</a:t>
            </a:r>
            <a:endParaRPr sz="2000" dirty="0">
              <a:latin typeface="Arial MT"/>
              <a:cs typeface="Arial MT"/>
            </a:endParaRPr>
          </a:p>
          <a:p>
            <a:pPr marL="472440" lvl="1" indent="-234315">
              <a:lnSpc>
                <a:spcPct val="100000"/>
              </a:lnSpc>
              <a:spcBef>
                <a:spcPts val="219"/>
              </a:spcBef>
              <a:buClr>
                <a:srgbClr val="FFA50A"/>
              </a:buClr>
              <a:buSzPct val="92857"/>
              <a:buAutoNum type="arabicPeriod"/>
              <a:tabLst>
                <a:tab pos="472440" algn="l"/>
              </a:tabLst>
            </a:pPr>
            <a:r>
              <a:rPr sz="2000" spc="-10" dirty="0">
                <a:solidFill>
                  <a:srgbClr val="7030A0"/>
                </a:solidFill>
                <a:latin typeface="Arial MT"/>
                <a:cs typeface="Arial MT"/>
              </a:rPr>
              <a:t>Subscriber</a:t>
            </a:r>
            <a:endParaRPr sz="2000" dirty="0">
              <a:latin typeface="Arial MT"/>
              <a:cs typeface="Arial MT"/>
            </a:endParaRPr>
          </a:p>
          <a:p>
            <a:pPr marL="472440" lvl="1" indent="-234315">
              <a:lnSpc>
                <a:spcPct val="100000"/>
              </a:lnSpc>
              <a:spcBef>
                <a:spcPts val="335"/>
              </a:spcBef>
              <a:buClr>
                <a:srgbClr val="FFA50A"/>
              </a:buClr>
              <a:buSzPct val="92857"/>
              <a:buAutoNum type="arabicPeriod"/>
              <a:tabLst>
                <a:tab pos="472440" algn="l"/>
              </a:tabLst>
            </a:pPr>
            <a:r>
              <a:rPr sz="2000" spc="-10" dirty="0">
                <a:solidFill>
                  <a:srgbClr val="7030A0"/>
                </a:solidFill>
                <a:latin typeface="Arial MT"/>
                <a:cs typeface="Arial MT"/>
              </a:rPr>
              <a:t>Actions</a:t>
            </a:r>
            <a:endParaRPr sz="2000" dirty="0">
              <a:latin typeface="Arial MT"/>
              <a:cs typeface="Arial MT"/>
            </a:endParaRPr>
          </a:p>
          <a:p>
            <a:pPr marL="247015" lvl="1" indent="-234315">
              <a:lnSpc>
                <a:spcPct val="100000"/>
              </a:lnSpc>
              <a:spcBef>
                <a:spcPts val="215"/>
              </a:spcBef>
              <a:buClr>
                <a:srgbClr val="FFA50A"/>
              </a:buClr>
              <a:buSzPct val="92857"/>
              <a:buAutoNum type="arabicPeriod"/>
              <a:tabLst>
                <a:tab pos="247015" algn="l"/>
              </a:tabLst>
            </a:pP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Node</a:t>
            </a:r>
            <a:r>
              <a:rPr sz="20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02FF00"/>
                </a:solidFill>
                <a:latin typeface="Arial MT"/>
                <a:cs typeface="Arial MT"/>
              </a:rPr>
              <a:t>redux-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demo.js</a:t>
            </a:r>
            <a:r>
              <a:rPr sz="20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command</a:t>
            </a:r>
            <a:r>
              <a:rPr sz="20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run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30A0"/>
                </a:solidFill>
                <a:latin typeface="Arial MT"/>
                <a:cs typeface="Arial MT"/>
              </a:rPr>
              <a:t>node</a:t>
            </a:r>
            <a:r>
              <a:rPr sz="2000" spc="-1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7030A0"/>
                </a:solidFill>
                <a:latin typeface="Arial MT"/>
                <a:cs typeface="Arial MT"/>
              </a:rPr>
              <a:t>server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0" y="285750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2390">
              <a:lnSpc>
                <a:spcPct val="100000"/>
              </a:lnSpc>
              <a:spcBef>
                <a:spcPts val="100"/>
              </a:spcBef>
            </a:pPr>
            <a:r>
              <a:rPr dirty="0"/>
              <a:t>55</a:t>
            </a:r>
            <a:r>
              <a:rPr lang="en-US" dirty="0"/>
              <a:t>.</a:t>
            </a:r>
            <a:r>
              <a:rPr spc="-55" dirty="0"/>
              <a:t> </a:t>
            </a:r>
            <a:r>
              <a:rPr dirty="0"/>
              <a:t>Working</a:t>
            </a:r>
            <a:r>
              <a:rPr spc="-50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spc="-10" dirty="0">
                <a:solidFill>
                  <a:srgbClr val="02FF00"/>
                </a:solidFill>
              </a:rPr>
              <a:t>Redux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3770" y="971550"/>
            <a:ext cx="4696460" cy="371982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7015" indent="-234315">
              <a:lnSpc>
                <a:spcPct val="100000"/>
              </a:lnSpc>
              <a:spcBef>
                <a:spcPts val="409"/>
              </a:spcBef>
              <a:buClr>
                <a:srgbClr val="FFA50A"/>
              </a:buClr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Npm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install</a:t>
            </a:r>
            <a:r>
              <a:rPr sz="14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redux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310"/>
              </a:spcBef>
              <a:buClr>
                <a:srgbClr val="FFA50A"/>
              </a:buClr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Npm</a:t>
            </a:r>
            <a:r>
              <a:rPr sz="1400" spc="-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install</a:t>
            </a:r>
            <a:r>
              <a:rPr sz="1400" spc="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react-</a:t>
            </a:r>
            <a:r>
              <a:rPr sz="1400" spc="-20" dirty="0">
                <a:solidFill>
                  <a:srgbClr val="02FF00"/>
                </a:solidFill>
                <a:latin typeface="Arial MT"/>
                <a:cs typeface="Arial MT"/>
              </a:rPr>
              <a:t>redux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9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Create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30A0"/>
                </a:solidFill>
                <a:latin typeface="Arial MT"/>
                <a:cs typeface="Arial MT"/>
              </a:rPr>
              <a:t>store</a:t>
            </a:r>
            <a:r>
              <a:rPr sz="1400" spc="-3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folder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Index.js</a:t>
            </a:r>
            <a:r>
              <a:rPr sz="14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SzPct val="92857"/>
              <a:buAutoNum type="arabicPeriod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Creating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store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using</a:t>
            </a:r>
            <a:endParaRPr sz="1400" dirty="0">
              <a:latin typeface="Arial MT"/>
              <a:cs typeface="Arial MT"/>
            </a:endParaRPr>
          </a:p>
          <a:p>
            <a:pPr marL="24765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Import</a:t>
            </a:r>
            <a:r>
              <a:rPr sz="14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{createStore}</a:t>
            </a:r>
            <a:r>
              <a:rPr sz="14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from</a:t>
            </a:r>
            <a:r>
              <a:rPr sz="14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redux.</a:t>
            </a:r>
            <a:endParaRPr sz="1400" dirty="0">
              <a:latin typeface="Arial MT"/>
              <a:cs typeface="Arial MT"/>
            </a:endParaRPr>
          </a:p>
          <a:p>
            <a:pPr marL="234315" marR="2154555" indent="-234315" algn="r">
              <a:lnSpc>
                <a:spcPct val="100000"/>
              </a:lnSpc>
              <a:spcBef>
                <a:spcPts val="215"/>
              </a:spcBef>
              <a:buSzPct val="92857"/>
              <a:buAutoNum type="arabicPeriod" startAt="5"/>
              <a:tabLst>
                <a:tab pos="2343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Providing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store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7030A0"/>
                </a:solidFill>
                <a:latin typeface="Arial MT"/>
                <a:cs typeface="Arial MT"/>
              </a:rPr>
              <a:t>react</a:t>
            </a:r>
            <a:endParaRPr sz="1400" dirty="0">
              <a:latin typeface="Arial MT"/>
              <a:cs typeface="Arial MT"/>
            </a:endParaRPr>
          </a:p>
          <a:p>
            <a:pPr marL="234315" marR="2165985" lvl="1" indent="-234315" algn="r">
              <a:lnSpc>
                <a:spcPct val="100000"/>
              </a:lnSpc>
              <a:spcBef>
                <a:spcPts val="215"/>
              </a:spcBef>
              <a:buClr>
                <a:srgbClr val="FFA50A"/>
              </a:buClr>
              <a:buSzPct val="92857"/>
              <a:buAutoNum type="arabicPeriod"/>
              <a:tabLst>
                <a:tab pos="234315" algn="l"/>
              </a:tabLst>
            </a:pPr>
            <a:r>
              <a:rPr sz="1400" dirty="0">
                <a:solidFill>
                  <a:srgbClr val="7030A0"/>
                </a:solidFill>
                <a:latin typeface="Arial MT"/>
                <a:cs typeface="Arial MT"/>
              </a:rPr>
              <a:t>Provider</a:t>
            </a:r>
            <a:r>
              <a:rPr sz="1400" spc="-2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7030A0"/>
                </a:solidFill>
                <a:latin typeface="Arial MT"/>
                <a:cs typeface="Arial MT"/>
              </a:rPr>
              <a:t>react-</a:t>
            </a:r>
            <a:r>
              <a:rPr sz="1400" spc="-20" dirty="0">
                <a:solidFill>
                  <a:srgbClr val="7030A0"/>
                </a:solidFill>
                <a:latin typeface="Arial MT"/>
                <a:cs typeface="Arial MT"/>
              </a:rPr>
              <a:t>redux</a:t>
            </a:r>
            <a:endParaRPr sz="1400" dirty="0">
              <a:latin typeface="Arial MT"/>
              <a:cs typeface="Arial MT"/>
            </a:endParaRPr>
          </a:p>
          <a:p>
            <a:pPr marL="513715" lvl="1" indent="-234315">
              <a:lnSpc>
                <a:spcPct val="100000"/>
              </a:lnSpc>
              <a:spcBef>
                <a:spcPts val="315"/>
              </a:spcBef>
              <a:buClr>
                <a:srgbClr val="FFA50A"/>
              </a:buClr>
              <a:buSzPct val="92857"/>
              <a:buAutoNum type="arabicPeriod"/>
              <a:tabLst>
                <a:tab pos="513715" algn="l"/>
              </a:tabLst>
            </a:pP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&lt;Provider</a:t>
            </a:r>
            <a:r>
              <a:rPr sz="1400" spc="-7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store={store}&gt;&lt;App</a:t>
            </a:r>
            <a:r>
              <a:rPr sz="1400" spc="-6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/&gt;&lt;/Provider&gt;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40"/>
              </a:spcBef>
              <a:buSzPct val="92857"/>
              <a:buAutoNum type="arabicPeriod" startAt="5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Using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A50A"/>
                </a:solidFill>
                <a:latin typeface="Arial MT"/>
                <a:cs typeface="Arial MT"/>
              </a:rPr>
              <a:t>store</a:t>
            </a:r>
            <a:endParaRPr sz="1400" dirty="0">
              <a:latin typeface="Arial MT"/>
              <a:cs typeface="Arial MT"/>
            </a:endParaRPr>
          </a:p>
          <a:p>
            <a:pPr marL="513715" lvl="1" indent="-234315">
              <a:lnSpc>
                <a:spcPct val="100000"/>
              </a:lnSpc>
              <a:spcBef>
                <a:spcPts val="215"/>
              </a:spcBef>
              <a:buClr>
                <a:srgbClr val="FFA50A"/>
              </a:buClr>
              <a:buSzPct val="92857"/>
              <a:buAutoNum type="arabicPeriod"/>
              <a:tabLst>
                <a:tab pos="513715" algn="l"/>
              </a:tabLst>
            </a:pP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useSelector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hook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gets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30A0"/>
                </a:solidFill>
                <a:latin typeface="Arial MT"/>
                <a:cs typeface="Arial MT"/>
              </a:rPr>
              <a:t>slice</a:t>
            </a:r>
            <a:r>
              <a:rPr sz="1400" spc="-2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30A0"/>
                </a:solidFill>
                <a:latin typeface="Arial MT"/>
                <a:cs typeface="Arial MT"/>
              </a:rPr>
              <a:t>of</a:t>
            </a:r>
            <a:r>
              <a:rPr sz="1400" spc="-2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30A0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7030A0"/>
                </a:solidFill>
                <a:latin typeface="Arial MT"/>
                <a:cs typeface="Arial MT"/>
              </a:rPr>
              <a:t>store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  <a:p>
            <a:pPr marL="514350">
              <a:lnSpc>
                <a:spcPct val="100000"/>
              </a:lnSpc>
              <a:spcBef>
                <a:spcPts val="310"/>
              </a:spcBef>
            </a:pP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Const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counter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=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useSelector(state</a:t>
            </a:r>
            <a:r>
              <a:rPr sz="14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=&gt;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state.counter);</a:t>
            </a:r>
            <a:endParaRPr sz="1400" dirty="0">
              <a:latin typeface="Arial MT"/>
              <a:cs typeface="Arial MT"/>
            </a:endParaRPr>
          </a:p>
          <a:p>
            <a:pPr marL="514350" marR="5080" lvl="1" indent="-234950">
              <a:lnSpc>
                <a:spcPct val="112900"/>
              </a:lnSpc>
              <a:buSzPct val="92857"/>
              <a:buAutoNum type="arabicPeriod" startAt="2"/>
              <a:tabLst>
                <a:tab pos="51435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Subscription</a:t>
            </a:r>
            <a:r>
              <a:rPr sz="14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already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setup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re-execute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slice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changed.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30A0"/>
                </a:solidFill>
                <a:latin typeface="Arial MT"/>
                <a:cs typeface="Arial MT"/>
              </a:rPr>
              <a:t>Subscription</a:t>
            </a:r>
            <a:r>
              <a:rPr sz="1400" spc="-3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endParaRPr sz="1400" dirty="0">
              <a:latin typeface="Arial MT"/>
              <a:cs typeface="Arial MT"/>
            </a:endParaRPr>
          </a:p>
          <a:p>
            <a:pPr marL="514350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automatically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cleared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also.</a:t>
            </a:r>
            <a:endParaRPr sz="1400" dirty="0">
              <a:latin typeface="Arial MT"/>
              <a:cs typeface="Arial MT"/>
            </a:endParaRPr>
          </a:p>
          <a:p>
            <a:pPr marL="247015" indent="-234315">
              <a:lnSpc>
                <a:spcPct val="100000"/>
              </a:lnSpc>
              <a:spcBef>
                <a:spcPts val="215"/>
              </a:spcBef>
              <a:buSzPct val="92857"/>
              <a:buAutoNum type="arabicPeriod" startAt="7"/>
              <a:tabLst>
                <a:tab pos="247015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Dispatch</a:t>
            </a:r>
            <a:r>
              <a:rPr sz="14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30A0"/>
                </a:solidFill>
                <a:latin typeface="Arial MT"/>
                <a:cs typeface="Arial MT"/>
              </a:rPr>
              <a:t>Actions</a:t>
            </a:r>
            <a:r>
              <a:rPr sz="1400" spc="-3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2FF00"/>
                </a:solidFill>
                <a:latin typeface="Arial MT"/>
                <a:cs typeface="Arial MT"/>
              </a:rPr>
              <a:t>useDispatch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hook.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3665" y="209550"/>
            <a:ext cx="383667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56</a:t>
            </a:r>
            <a:r>
              <a:rPr spc="-45" dirty="0"/>
              <a:t> </a:t>
            </a:r>
            <a:r>
              <a:rPr dirty="0"/>
              <a:t>React</a:t>
            </a:r>
            <a:r>
              <a:rPr spc="-40" dirty="0"/>
              <a:t> </a:t>
            </a:r>
            <a:r>
              <a:rPr dirty="0"/>
              <a:t>with</a:t>
            </a:r>
            <a:r>
              <a:rPr spc="-50" dirty="0"/>
              <a:t> </a:t>
            </a:r>
            <a:r>
              <a:rPr spc="-10" dirty="0">
                <a:solidFill>
                  <a:srgbClr val="02FF00"/>
                </a:solidFill>
              </a:rPr>
              <a:t>Redux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2616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2FF00"/>
                </a:solidFill>
              </a:rPr>
              <a:t>6.</a:t>
            </a:r>
            <a:r>
              <a:rPr sz="3600" spc="-60" dirty="0">
                <a:solidFill>
                  <a:srgbClr val="02FF00"/>
                </a:solidFill>
              </a:rPr>
              <a:t> </a:t>
            </a:r>
            <a:r>
              <a:rPr sz="3600" dirty="0"/>
              <a:t>Introduction</a:t>
            </a:r>
            <a:r>
              <a:rPr sz="3600" spc="-55" dirty="0"/>
              <a:t> </a:t>
            </a:r>
            <a:r>
              <a:rPr sz="3600" dirty="0">
                <a:solidFill>
                  <a:srgbClr val="FFFFFF"/>
                </a:solidFill>
              </a:rPr>
              <a:t>to</a:t>
            </a:r>
            <a:r>
              <a:rPr sz="3600" spc="-65" dirty="0">
                <a:solidFill>
                  <a:srgbClr val="FFFFFF"/>
                </a:solidFill>
              </a:rPr>
              <a:t> </a:t>
            </a:r>
            <a:r>
              <a:rPr sz="3600" spc="-10" dirty="0">
                <a:solidFill>
                  <a:srgbClr val="02FF00"/>
                </a:solidFill>
              </a:rPr>
              <a:t>Components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2658" y="895350"/>
            <a:ext cx="6838681" cy="390781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194450"/>
            <a:ext cx="4724400" cy="13773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7650" indent="-234950">
              <a:lnSpc>
                <a:spcPct val="100000"/>
              </a:lnSpc>
              <a:spcBef>
                <a:spcPts val="340"/>
              </a:spcBef>
              <a:buSzPct val="88888"/>
              <a:buAutoNum type="arabicPeriod"/>
              <a:tabLst>
                <a:tab pos="247650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Action</a:t>
            </a:r>
            <a:r>
              <a:rPr sz="20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types</a:t>
            </a:r>
            <a:r>
              <a:rPr sz="20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difficult</a:t>
            </a:r>
            <a:r>
              <a:rPr sz="20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2FF00"/>
                </a:solidFill>
                <a:latin typeface="Arial MT"/>
                <a:cs typeface="Arial MT"/>
              </a:rPr>
              <a:t>to</a:t>
            </a:r>
            <a:r>
              <a:rPr sz="20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02FF00"/>
                </a:solidFill>
                <a:latin typeface="Arial MT"/>
                <a:cs typeface="Arial MT"/>
              </a:rPr>
              <a:t>maintain</a:t>
            </a:r>
            <a:r>
              <a:rPr lang="en-US" sz="2000" spc="-10" dirty="0">
                <a:solidFill>
                  <a:srgbClr val="02FF00"/>
                </a:solidFill>
                <a:latin typeface="Arial MT"/>
                <a:cs typeface="Arial MT"/>
              </a:rPr>
              <a:t>.</a:t>
            </a:r>
            <a:endParaRPr sz="2000" dirty="0">
              <a:latin typeface="Arial MT"/>
              <a:cs typeface="Arial MT"/>
            </a:endParaRPr>
          </a:p>
          <a:p>
            <a:pPr marL="247650" indent="-234950">
              <a:lnSpc>
                <a:spcPct val="100000"/>
              </a:lnSpc>
              <a:spcBef>
                <a:spcPts val="240"/>
              </a:spcBef>
              <a:buClr>
                <a:srgbClr val="FFA50A"/>
              </a:buClr>
              <a:buSzPct val="88888"/>
              <a:buAutoNum type="arabicPeriod"/>
              <a:tabLst>
                <a:tab pos="247650" algn="l"/>
              </a:tabLst>
            </a:pPr>
            <a:r>
              <a:rPr sz="2000" dirty="0">
                <a:solidFill>
                  <a:srgbClr val="7030A0"/>
                </a:solidFill>
                <a:latin typeface="Arial MT"/>
                <a:cs typeface="Arial MT"/>
              </a:rPr>
              <a:t>Store</a:t>
            </a:r>
            <a:r>
              <a:rPr sz="2000" spc="-3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becoming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too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big</a:t>
            </a:r>
            <a:r>
              <a:rPr lang="en-US" sz="2000" spc="-2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000" dirty="0">
              <a:latin typeface="Arial MT"/>
              <a:cs typeface="Arial MT"/>
            </a:endParaRPr>
          </a:p>
          <a:p>
            <a:pPr marL="247650" indent="-234950">
              <a:lnSpc>
                <a:spcPct val="100000"/>
              </a:lnSpc>
              <a:spcBef>
                <a:spcPts val="335"/>
              </a:spcBef>
              <a:buSzPct val="88888"/>
              <a:buAutoNum type="arabicPeriod"/>
              <a:tabLst>
                <a:tab pos="247650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Mistakenly</a:t>
            </a:r>
            <a:r>
              <a:rPr sz="20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editing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7030A0"/>
                </a:solidFill>
                <a:latin typeface="Arial MT"/>
                <a:cs typeface="Arial MT"/>
              </a:rPr>
              <a:t>store</a:t>
            </a:r>
            <a:r>
              <a:rPr lang="en-US" sz="2000" spc="-20" dirty="0">
                <a:solidFill>
                  <a:srgbClr val="7030A0"/>
                </a:solidFill>
                <a:latin typeface="Arial MT"/>
                <a:cs typeface="Arial MT"/>
              </a:rPr>
              <a:t>.</a:t>
            </a:r>
            <a:endParaRPr sz="2000" dirty="0">
              <a:latin typeface="Arial MT"/>
              <a:cs typeface="Arial MT"/>
            </a:endParaRPr>
          </a:p>
          <a:p>
            <a:pPr marL="247650" indent="-234950">
              <a:lnSpc>
                <a:spcPct val="100000"/>
              </a:lnSpc>
              <a:spcBef>
                <a:spcPts val="335"/>
              </a:spcBef>
              <a:buClr>
                <a:srgbClr val="FFA50A"/>
              </a:buClr>
              <a:buSzPct val="88888"/>
              <a:buAutoNum type="arabicPeriod"/>
              <a:tabLst>
                <a:tab pos="247650" algn="l"/>
              </a:tabLst>
            </a:pPr>
            <a:r>
              <a:rPr sz="2000" dirty="0">
                <a:solidFill>
                  <a:srgbClr val="7030A0"/>
                </a:solidFill>
                <a:latin typeface="Arial MT"/>
                <a:cs typeface="Arial MT"/>
              </a:rPr>
              <a:t>Reducer</a:t>
            </a:r>
            <a:r>
              <a:rPr sz="2000" spc="-3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becoming</a:t>
            </a:r>
            <a:r>
              <a:rPr sz="20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too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big</a:t>
            </a:r>
            <a:r>
              <a:rPr lang="en-US" sz="2000" spc="-2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7912" y="266271"/>
            <a:ext cx="6988176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2085">
              <a:lnSpc>
                <a:spcPct val="100000"/>
              </a:lnSpc>
              <a:spcBef>
                <a:spcPts val="100"/>
              </a:spcBef>
            </a:pPr>
            <a:r>
              <a:rPr dirty="0"/>
              <a:t>57</a:t>
            </a:r>
            <a:r>
              <a:rPr lang="en-US" dirty="0"/>
              <a:t>.</a:t>
            </a:r>
            <a:r>
              <a:rPr spc="-45" dirty="0"/>
              <a:t> </a:t>
            </a:r>
            <a:r>
              <a:rPr dirty="0"/>
              <a:t>Why</a:t>
            </a:r>
            <a:r>
              <a:rPr spc="-45" dirty="0"/>
              <a:t> </a:t>
            </a:r>
            <a:r>
              <a:rPr dirty="0">
                <a:solidFill>
                  <a:srgbClr val="7030A0"/>
                </a:solidFill>
              </a:rPr>
              <a:t>Redux</a:t>
            </a:r>
            <a:r>
              <a:rPr spc="-45" dirty="0">
                <a:solidFill>
                  <a:srgbClr val="7030A0"/>
                </a:solidFill>
              </a:rPr>
              <a:t> </a:t>
            </a:r>
            <a:r>
              <a:rPr spc="-10" dirty="0">
                <a:solidFill>
                  <a:srgbClr val="02FF00"/>
                </a:solidFill>
              </a:rPr>
              <a:t>Toolkit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3400" y="1809750"/>
            <a:ext cx="4408487" cy="2385314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0" y="895350"/>
            <a:ext cx="4608195" cy="382333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4475" indent="-231775">
              <a:lnSpc>
                <a:spcPct val="100000"/>
              </a:lnSpc>
              <a:spcBef>
                <a:spcPts val="365"/>
              </a:spcBef>
              <a:buClr>
                <a:srgbClr val="FFA50A"/>
              </a:buClr>
              <a:buSzPct val="91666"/>
              <a:buAutoNum type="arabicPeriod"/>
              <a:tabLst>
                <a:tab pos="244475" algn="l"/>
              </a:tabLst>
            </a:pP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Npm</a:t>
            </a:r>
            <a:r>
              <a:rPr sz="12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install</a:t>
            </a: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@reduxjs/toolkit</a:t>
            </a:r>
            <a:endParaRPr sz="1200" dirty="0">
              <a:latin typeface="Arial MT"/>
              <a:cs typeface="Arial MT"/>
            </a:endParaRPr>
          </a:p>
          <a:p>
            <a:pPr marL="244475" indent="-231775">
              <a:lnSpc>
                <a:spcPct val="100000"/>
              </a:lnSpc>
              <a:spcBef>
                <a:spcPts val="260"/>
              </a:spcBef>
              <a:buSzPct val="91666"/>
              <a:buAutoNum type="arabicPeriod"/>
              <a:tabLst>
                <a:tab pos="244475" algn="l"/>
              </a:tabLst>
            </a:pPr>
            <a:r>
              <a:rPr sz="1200" dirty="0">
                <a:solidFill>
                  <a:srgbClr val="FFA50A"/>
                </a:solidFill>
                <a:latin typeface="Arial MT"/>
                <a:cs typeface="Arial MT"/>
              </a:rPr>
              <a:t>Remove</a:t>
            </a:r>
            <a:r>
              <a:rPr sz="12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7030A0"/>
                </a:solidFill>
                <a:latin typeface="Arial MT"/>
                <a:cs typeface="Arial MT"/>
              </a:rPr>
              <a:t>redux</a:t>
            </a:r>
            <a:r>
              <a:rPr sz="1200" spc="-2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A50A"/>
                </a:solidFill>
                <a:latin typeface="Arial MT"/>
                <a:cs typeface="Arial MT"/>
              </a:rPr>
              <a:t>package.json</a:t>
            </a:r>
            <a:endParaRPr sz="1200" dirty="0">
              <a:latin typeface="Arial MT"/>
              <a:cs typeface="Arial MT"/>
            </a:endParaRPr>
          </a:p>
          <a:p>
            <a:pPr marL="244475" indent="-231775">
              <a:lnSpc>
                <a:spcPct val="100000"/>
              </a:lnSpc>
              <a:spcBef>
                <a:spcPts val="265"/>
              </a:spcBef>
              <a:buClr>
                <a:srgbClr val="FFA50A"/>
              </a:buClr>
              <a:buSzPct val="91666"/>
              <a:buAutoNum type="arabicPeriod"/>
              <a:tabLst>
                <a:tab pos="244475" algn="l"/>
              </a:tabLst>
            </a:pP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Import</a:t>
            </a:r>
            <a:r>
              <a:rPr sz="12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{createSlice}</a:t>
            </a:r>
            <a:r>
              <a:rPr sz="1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from</a:t>
            </a:r>
            <a:r>
              <a:rPr sz="1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“@reduxjs/toolkit”</a:t>
            </a:r>
            <a:endParaRPr sz="1200" dirty="0">
              <a:latin typeface="Arial MT"/>
              <a:cs typeface="Arial MT"/>
            </a:endParaRPr>
          </a:p>
          <a:p>
            <a:pPr marL="244475" indent="-231775">
              <a:lnSpc>
                <a:spcPct val="100000"/>
              </a:lnSpc>
              <a:spcBef>
                <a:spcPts val="145"/>
              </a:spcBef>
              <a:buClr>
                <a:srgbClr val="FFA50A"/>
              </a:buClr>
              <a:buSzPct val="91666"/>
              <a:buAutoNum type="arabicPeriod"/>
              <a:tabLst>
                <a:tab pos="244475" algn="l"/>
              </a:tabLst>
            </a:pPr>
            <a:r>
              <a:rPr sz="1200" dirty="0">
                <a:solidFill>
                  <a:srgbClr val="7030A0"/>
                </a:solidFill>
                <a:latin typeface="Arial MT"/>
                <a:cs typeface="Arial MT"/>
              </a:rPr>
              <a:t>Slices</a:t>
            </a:r>
            <a:r>
              <a:rPr sz="1200" spc="-2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7030A0"/>
                </a:solidFill>
                <a:latin typeface="Arial MT"/>
                <a:cs typeface="Arial MT"/>
              </a:rPr>
              <a:t>store</a:t>
            </a:r>
            <a:r>
              <a:rPr sz="1200" spc="-2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created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following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syntax:</a:t>
            </a:r>
            <a:endParaRPr sz="1200" dirty="0">
              <a:latin typeface="Arial MT"/>
              <a:cs typeface="Arial MT"/>
            </a:endParaRPr>
          </a:p>
          <a:p>
            <a:pPr marL="333375" marR="2581910" indent="-85725">
              <a:lnSpc>
                <a:spcPct val="111700"/>
              </a:lnSpc>
              <a:spcBef>
                <a:spcPts val="95"/>
              </a:spcBef>
            </a:pP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Const</a:t>
            </a: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slice</a:t>
            </a:r>
            <a:r>
              <a:rPr sz="12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=</a:t>
            </a:r>
            <a:r>
              <a:rPr sz="12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createSlice({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name:</a:t>
            </a: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‘’,</a:t>
            </a:r>
            <a:endParaRPr sz="1200" dirty="0">
              <a:latin typeface="Arial MT"/>
              <a:cs typeface="Arial MT"/>
            </a:endParaRPr>
          </a:p>
          <a:p>
            <a:pPr marL="333375" marR="3336925">
              <a:lnSpc>
                <a:spcPct val="110000"/>
              </a:lnSpc>
              <a:spcBef>
                <a:spcPts val="120"/>
              </a:spcBef>
            </a:pP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initialState:</a:t>
            </a:r>
            <a:r>
              <a:rPr sz="1200" spc="-8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{},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reducers:</a:t>
            </a:r>
            <a:r>
              <a:rPr sz="1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50" dirty="0">
                <a:solidFill>
                  <a:srgbClr val="02FF00"/>
                </a:solidFill>
                <a:latin typeface="Arial MT"/>
                <a:cs typeface="Arial MT"/>
              </a:rPr>
              <a:t>{</a:t>
            </a:r>
            <a:endParaRPr sz="1200" dirty="0">
              <a:latin typeface="Arial MT"/>
              <a:cs typeface="Arial MT"/>
            </a:endParaRPr>
          </a:p>
          <a:p>
            <a:pPr marL="419100">
              <a:lnSpc>
                <a:spcPct val="100000"/>
              </a:lnSpc>
              <a:spcBef>
                <a:spcPts val="265"/>
              </a:spcBef>
            </a:pP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smallReducerMethods:</a:t>
            </a:r>
            <a:r>
              <a:rPr sz="1200" spc="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(state,</a:t>
            </a:r>
            <a:r>
              <a:rPr sz="1200" spc="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action)</a:t>
            </a:r>
            <a:r>
              <a:rPr sz="1200" spc="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=&gt;</a:t>
            </a:r>
            <a:r>
              <a:rPr sz="1200" spc="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50" dirty="0">
                <a:solidFill>
                  <a:srgbClr val="02FF00"/>
                </a:solidFill>
                <a:latin typeface="Arial MT"/>
                <a:cs typeface="Arial MT"/>
              </a:rPr>
              <a:t>{</a:t>
            </a:r>
            <a:endParaRPr sz="1200" dirty="0">
              <a:latin typeface="Arial MT"/>
              <a:cs typeface="Arial MT"/>
            </a:endParaRPr>
          </a:p>
          <a:p>
            <a:pPr marL="419100">
              <a:lnSpc>
                <a:spcPct val="100000"/>
              </a:lnSpc>
              <a:spcBef>
                <a:spcPts val="165"/>
              </a:spcBef>
            </a:pP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},</a:t>
            </a:r>
            <a:endParaRPr sz="1200" dirty="0">
              <a:latin typeface="Arial MT"/>
              <a:cs typeface="Arial MT"/>
            </a:endParaRPr>
          </a:p>
          <a:p>
            <a:pPr marR="4215765" algn="r">
              <a:lnSpc>
                <a:spcPct val="100000"/>
              </a:lnSpc>
              <a:spcBef>
                <a:spcPts val="265"/>
              </a:spcBef>
            </a:pPr>
            <a:r>
              <a:rPr sz="1200" spc="-50" dirty="0">
                <a:solidFill>
                  <a:srgbClr val="02FF00"/>
                </a:solidFill>
                <a:latin typeface="Arial MT"/>
                <a:cs typeface="Arial MT"/>
              </a:rPr>
              <a:t>}</a:t>
            </a:r>
            <a:endParaRPr sz="1200" dirty="0">
              <a:latin typeface="Arial MT"/>
              <a:cs typeface="Arial MT"/>
            </a:endParaRPr>
          </a:p>
          <a:p>
            <a:pPr marR="4250690" algn="r">
              <a:lnSpc>
                <a:spcPct val="100000"/>
              </a:lnSpc>
              <a:spcBef>
                <a:spcPts val="240"/>
              </a:spcBef>
            </a:pP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})</a:t>
            </a:r>
            <a:endParaRPr sz="1200" dirty="0">
              <a:latin typeface="Arial MT"/>
              <a:cs typeface="Arial MT"/>
            </a:endParaRPr>
          </a:p>
          <a:p>
            <a:pPr marL="244475" marR="29845" indent="-231775">
              <a:lnSpc>
                <a:spcPts val="1700"/>
              </a:lnSpc>
              <a:spcBef>
                <a:spcPts val="10"/>
              </a:spcBef>
              <a:buClr>
                <a:srgbClr val="FFA50A"/>
              </a:buClr>
              <a:buSzPct val="91666"/>
              <a:buAutoNum type="arabicPeriod" startAt="5"/>
              <a:tabLst>
                <a:tab pos="247650" algn="l"/>
              </a:tabLst>
            </a:pPr>
            <a:r>
              <a:rPr sz="1200" spc="-10" dirty="0">
                <a:solidFill>
                  <a:srgbClr val="7030A0"/>
                </a:solidFill>
                <a:latin typeface="Arial MT"/>
                <a:cs typeface="Arial MT"/>
              </a:rPr>
              <a:t>ConfigureStore</a:t>
            </a:r>
            <a:r>
              <a:rPr sz="1200" spc="-1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combines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7030A0"/>
                </a:solidFill>
                <a:latin typeface="Arial MT"/>
                <a:cs typeface="Arial MT"/>
              </a:rPr>
              <a:t>multiple</a:t>
            </a:r>
            <a:r>
              <a:rPr sz="1200" spc="-1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7030A0"/>
                </a:solidFill>
                <a:latin typeface="Arial MT"/>
                <a:cs typeface="Arial MT"/>
              </a:rPr>
              <a:t>reducers</a:t>
            </a:r>
            <a:r>
              <a:rPr sz="1200" spc="-1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as: 	</a:t>
            </a: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configureStore({</a:t>
            </a:r>
            <a:endParaRPr sz="1200" dirty="0">
              <a:latin typeface="Arial MT"/>
              <a:cs typeface="Arial MT"/>
            </a:endParaRPr>
          </a:p>
          <a:p>
            <a:pPr marL="333375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reducer:</a:t>
            </a:r>
            <a:r>
              <a:rPr sz="12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{name:</a:t>
            </a:r>
            <a:r>
              <a:rPr sz="12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slice.reducer}</a:t>
            </a:r>
            <a:endParaRPr sz="1200" dirty="0">
              <a:latin typeface="Arial MT"/>
              <a:cs typeface="Arial MT"/>
            </a:endParaRPr>
          </a:p>
          <a:p>
            <a:pPr marL="247650">
              <a:lnSpc>
                <a:spcPct val="100000"/>
              </a:lnSpc>
              <a:spcBef>
                <a:spcPts val="240"/>
              </a:spcBef>
            </a:pPr>
            <a:r>
              <a:rPr sz="1200" spc="-25" dirty="0">
                <a:solidFill>
                  <a:srgbClr val="02FF00"/>
                </a:solidFill>
                <a:latin typeface="Arial MT"/>
                <a:cs typeface="Arial MT"/>
              </a:rPr>
              <a:t>})</a:t>
            </a:r>
            <a:endParaRPr sz="1200" dirty="0">
              <a:latin typeface="Arial MT"/>
              <a:cs typeface="Arial MT"/>
            </a:endParaRPr>
          </a:p>
          <a:p>
            <a:pPr marL="244475" indent="-231775">
              <a:lnSpc>
                <a:spcPct val="100000"/>
              </a:lnSpc>
              <a:spcBef>
                <a:spcPts val="170"/>
              </a:spcBef>
              <a:buClr>
                <a:srgbClr val="FFA50A"/>
              </a:buClr>
              <a:buSzPct val="91666"/>
              <a:buAutoNum type="arabicPeriod" startAt="6"/>
              <a:tabLst>
                <a:tab pos="244475" algn="l"/>
              </a:tabLst>
            </a:pP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Export</a:t>
            </a:r>
            <a:r>
              <a:rPr sz="12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actions</a:t>
            </a:r>
            <a:r>
              <a:rPr sz="12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02FF00"/>
                </a:solidFill>
                <a:latin typeface="Arial MT"/>
                <a:cs typeface="Arial MT"/>
              </a:rPr>
              <a:t>=</a:t>
            </a:r>
            <a:r>
              <a:rPr sz="12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slice.actions;</a:t>
            </a:r>
            <a:endParaRPr sz="1200" dirty="0">
              <a:latin typeface="Arial MT"/>
              <a:cs typeface="Arial MT"/>
            </a:endParaRPr>
          </a:p>
          <a:p>
            <a:pPr marL="244475" indent="-231775">
              <a:lnSpc>
                <a:spcPct val="100000"/>
              </a:lnSpc>
              <a:spcBef>
                <a:spcPts val="265"/>
              </a:spcBef>
              <a:buClr>
                <a:srgbClr val="FFA50A"/>
              </a:buClr>
              <a:buSzPct val="91666"/>
              <a:buAutoNum type="arabicPeriod" startAt="6"/>
              <a:tabLst>
                <a:tab pos="244475" algn="l"/>
              </a:tabLst>
            </a:pPr>
            <a:r>
              <a:rPr sz="1200" dirty="0">
                <a:solidFill>
                  <a:srgbClr val="7030A0"/>
                </a:solidFill>
                <a:latin typeface="Arial MT"/>
                <a:cs typeface="Arial MT"/>
              </a:rPr>
              <a:t>Actions</a:t>
            </a:r>
            <a:r>
              <a:rPr sz="1200" spc="-2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7030A0"/>
                </a:solidFill>
                <a:latin typeface="Arial MT"/>
                <a:cs typeface="Arial MT"/>
              </a:rPr>
              <a:t>dispatched</a:t>
            </a:r>
            <a:r>
              <a:rPr sz="1200" spc="-3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like: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2FF00"/>
                </a:solidFill>
                <a:latin typeface="Arial MT"/>
                <a:cs typeface="Arial MT"/>
              </a:rPr>
              <a:t>actions.reducerMethod(payload)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;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6009" y="209550"/>
            <a:ext cx="6988176" cy="755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0">
              <a:lnSpc>
                <a:spcPct val="100000"/>
              </a:lnSpc>
              <a:spcBef>
                <a:spcPts val="100"/>
              </a:spcBef>
            </a:pPr>
            <a:r>
              <a:rPr dirty="0"/>
              <a:t>58</a:t>
            </a:r>
            <a:r>
              <a:rPr spc="-60" dirty="0"/>
              <a:t> </a:t>
            </a:r>
            <a:r>
              <a:rPr dirty="0"/>
              <a:t>Working</a:t>
            </a:r>
            <a:r>
              <a:rPr spc="-55" dirty="0"/>
              <a:t> </a:t>
            </a:r>
            <a:r>
              <a:rPr dirty="0"/>
              <a:t>with</a:t>
            </a:r>
            <a:r>
              <a:rPr spc="-60" dirty="0"/>
              <a:t> </a:t>
            </a:r>
            <a:r>
              <a:rPr dirty="0">
                <a:solidFill>
                  <a:srgbClr val="7030A0"/>
                </a:solidFill>
              </a:rPr>
              <a:t>Redux</a:t>
            </a:r>
            <a:r>
              <a:rPr spc="-65" dirty="0">
                <a:solidFill>
                  <a:srgbClr val="7030A0"/>
                </a:solidFill>
              </a:rPr>
              <a:t> </a:t>
            </a:r>
            <a:r>
              <a:rPr spc="-10" dirty="0">
                <a:solidFill>
                  <a:srgbClr val="02FF00"/>
                </a:solidFill>
              </a:rPr>
              <a:t>Toolkit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0DE39-DB40-EA68-A627-CB046D7BA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361950"/>
            <a:ext cx="2362200" cy="701133"/>
          </a:xfrm>
        </p:spPr>
        <p:txBody>
          <a:bodyPr/>
          <a:lstStyle/>
          <a:p>
            <a:r>
              <a:rPr lang="en-US" sz="3600" dirty="0"/>
              <a:t>About Me</a:t>
            </a: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62949-7A6A-E67B-2D33-F33EDDBF2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39283"/>
            <a:ext cx="8388999" cy="3570208"/>
          </a:xfrm>
        </p:spPr>
        <p:txBody>
          <a:bodyPr/>
          <a:lstStyle/>
          <a:p>
            <a:r>
              <a:rPr lang="en-IN" sz="2400" b="1" dirty="0"/>
              <a:t>💬 Let’s </a:t>
            </a:r>
            <a:r>
              <a:rPr lang="en-IN" sz="2400" b="1" dirty="0">
                <a:solidFill>
                  <a:srgbClr val="2ECC71"/>
                </a:solidFill>
              </a:rPr>
              <a:t>Connect</a:t>
            </a:r>
            <a:endParaRPr lang="en-IN" sz="2400" dirty="0">
              <a:solidFill>
                <a:srgbClr val="2ECC71"/>
              </a:solidFill>
            </a:endParaRPr>
          </a:p>
          <a:p>
            <a:r>
              <a:rPr lang="en-IN" sz="1800" dirty="0">
                <a:solidFill>
                  <a:schemeClr val="bg1"/>
                </a:solidFill>
              </a:rPr>
              <a:t>I’d love to hear from you, collaborate, or simply connect over tech and ideas. Feel free to explore more or reach out through the links below.</a:t>
            </a:r>
          </a:p>
          <a:p>
            <a:endParaRPr lang="en-IN" sz="1600" dirty="0">
              <a:solidFill>
                <a:srgbClr val="0070C0"/>
              </a:solidFill>
            </a:endParaRPr>
          </a:p>
          <a:p>
            <a:pPr algn="ctr"/>
            <a:r>
              <a:rPr lang="en-IN" sz="2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🌐Portfolio</a:t>
            </a:r>
            <a:r>
              <a:rPr lang="en-IN" sz="2000" dirty="0">
                <a:solidFill>
                  <a:srgbClr val="0070C0"/>
                </a:solidFill>
              </a:rPr>
              <a:t>	  </a:t>
            </a:r>
            <a:r>
              <a:rPr lang="en-IN" sz="2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🐱</a:t>
            </a:r>
            <a:r>
              <a:rPr lang="en-IN" sz="2000" b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</a:t>
            </a:r>
            <a:r>
              <a:rPr lang="en-IN" sz="2000" b="1" dirty="0">
                <a:solidFill>
                  <a:srgbClr val="0070C0"/>
                </a:solidFill>
              </a:rPr>
              <a:t> 	 </a:t>
            </a:r>
            <a:r>
              <a:rPr lang="en-IN" sz="2000" dirty="0">
                <a:solidFill>
                  <a:srgbClr val="0070C0"/>
                </a:solidFill>
                <a:sym typeface="Segoe UI Emoj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🔗</a:t>
            </a:r>
            <a:r>
              <a:rPr lang="en-IN" sz="2000" dirty="0" err="1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r>
              <a:rPr lang="en-IN" sz="2000" dirty="0">
                <a:solidFill>
                  <a:srgbClr val="0070C0"/>
                </a:solidFill>
              </a:rPr>
              <a:t>	   </a:t>
            </a:r>
            <a:r>
              <a:rPr lang="en-IN" sz="2000" dirty="0">
                <a:solidFill>
                  <a:srgbClr val="0070C0"/>
                </a:solidFill>
                <a:sym typeface="Segoe UI Emoj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🖇️</a:t>
            </a:r>
            <a:r>
              <a:rPr lang="en-IN" sz="20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Instagram</a:t>
            </a:r>
            <a:endParaRPr lang="en-IN" sz="2000" dirty="0">
              <a:solidFill>
                <a:srgbClr val="0070C0"/>
              </a:solidFill>
            </a:endParaRPr>
          </a:p>
          <a:p>
            <a:pPr algn="ctr"/>
            <a:r>
              <a:rPr lang="en-IN" sz="2000" dirty="0"/>
              <a:t> </a:t>
            </a:r>
          </a:p>
          <a:p>
            <a:r>
              <a:rPr lang="en-US" sz="2400" b="1" dirty="0"/>
              <a:t>🧑‍💻</a:t>
            </a:r>
            <a:r>
              <a:rPr lang="en-IN" sz="2400" b="1" dirty="0"/>
              <a:t>Keep </a:t>
            </a:r>
            <a:r>
              <a:rPr lang="en-IN" sz="2400" b="1" dirty="0">
                <a:solidFill>
                  <a:srgbClr val="2ECC71"/>
                </a:solidFill>
              </a:rPr>
              <a:t>Learning.</a:t>
            </a:r>
            <a:r>
              <a:rPr lang="en-IN" sz="2400" b="1" dirty="0"/>
              <a:t> Keep </a:t>
            </a:r>
            <a:r>
              <a:rPr lang="en-IN" sz="2400" b="1" dirty="0">
                <a:solidFill>
                  <a:srgbClr val="2ECC71"/>
                </a:solidFill>
              </a:rPr>
              <a:t>Building.</a:t>
            </a:r>
            <a:endParaRPr lang="en-IN" sz="2400" dirty="0">
              <a:solidFill>
                <a:srgbClr val="2ECC71"/>
              </a:solidFill>
            </a:endParaRPr>
          </a:p>
          <a:p>
            <a:r>
              <a:rPr lang="en-IN" sz="1800" dirty="0">
                <a:solidFill>
                  <a:schemeClr val="bg1"/>
                </a:solidFill>
              </a:rPr>
              <a:t>Thanks again for reading — wishing you continued success and growth in your development journey!</a:t>
            </a:r>
          </a:p>
          <a:p>
            <a:endParaRPr lang="en-IN" sz="1200" dirty="0">
              <a:solidFill>
                <a:schemeClr val="bg1"/>
              </a:solidFill>
            </a:endParaRPr>
          </a:p>
          <a:p>
            <a:r>
              <a:rPr lang="en-IN" sz="2000" dirty="0"/>
              <a:t>— </a:t>
            </a:r>
            <a:r>
              <a:rPr lang="en-IN" sz="2000" b="1" dirty="0"/>
              <a:t>Rishabh Singh</a:t>
            </a:r>
            <a:endParaRPr lang="en-IN" sz="2000" dirty="0"/>
          </a:p>
          <a:p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104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17381" y="4303250"/>
            <a:ext cx="53092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React</a:t>
            </a:r>
            <a:r>
              <a:rPr sz="18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application</a:t>
            </a:r>
            <a:r>
              <a:rPr sz="18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tree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components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02FF00"/>
                </a:solidFill>
                <a:latin typeface="Arial MT"/>
                <a:cs typeface="Arial MT"/>
              </a:rPr>
              <a:t>App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Component</a:t>
            </a:r>
            <a:r>
              <a:rPr sz="18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as</a:t>
            </a:r>
            <a:r>
              <a:rPr sz="18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the</a:t>
            </a:r>
            <a:r>
              <a:rPr sz="18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root</a:t>
            </a:r>
            <a:r>
              <a:rPr sz="18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bringing</a:t>
            </a:r>
            <a:r>
              <a:rPr sz="18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2FF00"/>
                </a:solidFill>
                <a:latin typeface="Arial MT"/>
                <a:cs typeface="Arial MT"/>
              </a:rPr>
              <a:t>everything</a:t>
            </a:r>
            <a:r>
              <a:rPr sz="18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2FF00"/>
                </a:solidFill>
                <a:latin typeface="Arial MT"/>
                <a:cs typeface="Arial MT"/>
              </a:rPr>
              <a:t>together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2616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2FF00"/>
                </a:solidFill>
              </a:rPr>
              <a:t>6.</a:t>
            </a:r>
            <a:r>
              <a:rPr sz="3600" spc="-60" dirty="0">
                <a:solidFill>
                  <a:srgbClr val="02FF00"/>
                </a:solidFill>
              </a:rPr>
              <a:t> </a:t>
            </a:r>
            <a:r>
              <a:rPr sz="3600" dirty="0"/>
              <a:t>Introduction</a:t>
            </a:r>
            <a:r>
              <a:rPr sz="3600" spc="-55" dirty="0"/>
              <a:t> </a:t>
            </a:r>
            <a:r>
              <a:rPr sz="3600" dirty="0">
                <a:solidFill>
                  <a:srgbClr val="FFFFFF"/>
                </a:solidFill>
              </a:rPr>
              <a:t>to</a:t>
            </a:r>
            <a:r>
              <a:rPr sz="3600" spc="-65" dirty="0">
                <a:solidFill>
                  <a:srgbClr val="FFFFFF"/>
                </a:solidFill>
              </a:rPr>
              <a:t> </a:t>
            </a:r>
            <a:r>
              <a:rPr sz="3600" spc="-10" dirty="0">
                <a:solidFill>
                  <a:srgbClr val="02FF00"/>
                </a:solidFill>
              </a:rPr>
              <a:t>Components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122" y="927614"/>
            <a:ext cx="5543751" cy="31678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911" y="204064"/>
            <a:ext cx="6988176" cy="755396"/>
          </a:xfrm>
          <a:prstGeom prst="rect">
            <a:avLst/>
          </a:prstGeom>
        </p:spPr>
        <p:txBody>
          <a:bodyPr vert="horz" wrap="square" lIns="0" tIns="101092" rIns="0" bIns="0" rtlCol="0">
            <a:spAutoFit/>
          </a:bodyPr>
          <a:lstStyle/>
          <a:p>
            <a:pPr marL="1237615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Create</a:t>
            </a:r>
            <a:r>
              <a:rPr sz="3900" spc="-5" dirty="0"/>
              <a:t> </a:t>
            </a:r>
            <a:r>
              <a:rPr sz="3900" dirty="0"/>
              <a:t>a</a:t>
            </a:r>
            <a:r>
              <a:rPr sz="3900" spc="15" dirty="0"/>
              <a:t> </a:t>
            </a:r>
            <a:r>
              <a:rPr sz="3900" dirty="0">
                <a:solidFill>
                  <a:srgbClr val="02FF00"/>
                </a:solidFill>
              </a:rPr>
              <a:t>React</a:t>
            </a:r>
            <a:r>
              <a:rPr sz="3900" spc="10" dirty="0">
                <a:solidFill>
                  <a:srgbClr val="02FF00"/>
                </a:solidFill>
              </a:rPr>
              <a:t> </a:t>
            </a:r>
            <a:r>
              <a:rPr sz="3900" spc="-25" dirty="0">
                <a:solidFill>
                  <a:srgbClr val="02FF00"/>
                </a:solidFill>
              </a:rPr>
              <a:t>App</a:t>
            </a:r>
            <a:endParaRPr sz="3900" dirty="0"/>
          </a:p>
        </p:txBody>
      </p:sp>
      <p:sp>
        <p:nvSpPr>
          <p:cNvPr id="3" name="object 3"/>
          <p:cNvSpPr txBox="1"/>
          <p:nvPr/>
        </p:nvSpPr>
        <p:spPr>
          <a:xfrm>
            <a:off x="525145" y="1878449"/>
            <a:ext cx="4046854" cy="1386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SzPct val="56250"/>
              <a:tabLst>
                <a:tab pos="354965" algn="l"/>
              </a:tabLst>
            </a:pPr>
            <a:r>
              <a:rPr lang="en-US" sz="2800" dirty="0">
                <a:solidFill>
                  <a:srgbClr val="FFA50A"/>
                </a:solidFill>
                <a:latin typeface="Comic Sans MS"/>
                <a:cs typeface="Comic Sans MS"/>
              </a:rPr>
              <a:t>7. </a:t>
            </a:r>
            <a:r>
              <a:rPr sz="2800" dirty="0">
                <a:solidFill>
                  <a:srgbClr val="FFA50A"/>
                </a:solidFill>
                <a:latin typeface="Comic Sans MS"/>
                <a:cs typeface="Comic Sans MS"/>
              </a:rPr>
              <a:t>Setup</a:t>
            </a:r>
            <a:r>
              <a:rPr sz="2800" spc="-7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25" dirty="0">
                <a:solidFill>
                  <a:srgbClr val="02FF00"/>
                </a:solidFill>
                <a:latin typeface="Comic Sans MS"/>
                <a:cs typeface="Comic Sans MS"/>
              </a:rPr>
              <a:t>IDE</a:t>
            </a:r>
            <a:endParaRPr sz="2800" dirty="0">
              <a:latin typeface="Comic Sans MS"/>
              <a:cs typeface="Comic Sans MS"/>
            </a:endParaRPr>
          </a:p>
          <a:p>
            <a:pPr marL="12700">
              <a:lnSpc>
                <a:spcPts val="3829"/>
              </a:lnSpc>
              <a:spcBef>
                <a:spcPts val="45"/>
              </a:spcBef>
              <a:buSzPct val="56250"/>
              <a:tabLst>
                <a:tab pos="354965" algn="l"/>
              </a:tabLst>
            </a:pPr>
            <a:r>
              <a:rPr lang="en-US" sz="2800" dirty="0">
                <a:solidFill>
                  <a:srgbClr val="FFA50A"/>
                </a:solidFill>
                <a:latin typeface="Comic Sans MS"/>
                <a:cs typeface="Comic Sans MS"/>
              </a:rPr>
              <a:t>8. </a:t>
            </a:r>
            <a:r>
              <a:rPr sz="2800" dirty="0">
                <a:solidFill>
                  <a:srgbClr val="FFA50A"/>
                </a:solidFill>
                <a:latin typeface="Comic Sans MS"/>
                <a:cs typeface="Comic Sans MS"/>
              </a:rPr>
              <a:t>Create</a:t>
            </a:r>
            <a:r>
              <a:rPr sz="2800" spc="-2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28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02FF00"/>
                </a:solidFill>
                <a:latin typeface="Comic Sans MS"/>
                <a:cs typeface="Comic Sans MS"/>
              </a:rPr>
              <a:t>React</a:t>
            </a:r>
            <a:r>
              <a:rPr sz="2800" spc="-20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omic Sans MS"/>
                <a:cs typeface="Comic Sans MS"/>
              </a:rPr>
              <a:t>App</a:t>
            </a:r>
            <a:endParaRPr lang="en-IN" sz="2800" dirty="0">
              <a:latin typeface="Comic Sans MS"/>
              <a:cs typeface="Comic Sans MS"/>
            </a:endParaRPr>
          </a:p>
          <a:p>
            <a:pPr marL="12700">
              <a:lnSpc>
                <a:spcPts val="3829"/>
              </a:lnSpc>
              <a:buSzPct val="56250"/>
              <a:tabLst>
                <a:tab pos="354965" algn="l"/>
              </a:tabLst>
            </a:pPr>
            <a:r>
              <a:rPr lang="en-IN" sz="2800" dirty="0">
                <a:solidFill>
                  <a:srgbClr val="FFA50A"/>
                </a:solidFill>
                <a:latin typeface="Comic Sans MS"/>
                <a:cs typeface="Comic Sans MS"/>
              </a:rPr>
              <a:t>9. Project</a:t>
            </a:r>
            <a:r>
              <a:rPr lang="en-IN" sz="2800" spc="-7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lang="en-IN" sz="2800" spc="-10" dirty="0">
                <a:solidFill>
                  <a:srgbClr val="02FF00"/>
                </a:solidFill>
                <a:latin typeface="Comic Sans MS"/>
                <a:cs typeface="Comic Sans MS"/>
              </a:rPr>
              <a:t>Structure</a:t>
            </a:r>
            <a:endParaRPr lang="en-IN" sz="2800" dirty="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42647"/>
            <a:ext cx="678229" cy="67822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45889" y="977337"/>
            <a:ext cx="3188823" cy="31888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788</TotalTime>
  <Words>4005</Words>
  <Application>Microsoft Office PowerPoint</Application>
  <PresentationFormat>On-screen Show (16:9)</PresentationFormat>
  <Paragraphs>500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Amasis MT Pro</vt:lpstr>
      <vt:lpstr>Aptos Display</vt:lpstr>
      <vt:lpstr>Arial</vt:lpstr>
      <vt:lpstr>Arial MT</vt:lpstr>
      <vt:lpstr>Calibri</vt:lpstr>
      <vt:lpstr>Comic Sans MS</vt:lpstr>
      <vt:lpstr>Courier New</vt:lpstr>
      <vt:lpstr>Segoe UI Emoji</vt:lpstr>
      <vt:lpstr>Office Theme</vt:lpstr>
      <vt:lpstr>1. What is React</vt:lpstr>
      <vt:lpstr>2. Working of DOM</vt:lpstr>
      <vt:lpstr>3. Problems with JavaScript</vt:lpstr>
      <vt:lpstr>4. Working of React</vt:lpstr>
      <vt:lpstr>5. JS Vs React</vt:lpstr>
      <vt:lpstr>6. Introduction to Components</vt:lpstr>
      <vt:lpstr>6. Introduction to Components</vt:lpstr>
      <vt:lpstr>6. Introduction to Components</vt:lpstr>
      <vt:lpstr>Create a React App</vt:lpstr>
      <vt:lpstr>7. What is IDE</vt:lpstr>
      <vt:lpstr>7. Need of IDE</vt:lpstr>
      <vt:lpstr>7. Install latest Node</vt:lpstr>
      <vt:lpstr>7. Installation &amp; Setup</vt:lpstr>
      <vt:lpstr>7. VsCode Extensions and Settings</vt:lpstr>
      <vt:lpstr>8. Create a React App</vt:lpstr>
      <vt:lpstr>9. Project Structure</vt:lpstr>
      <vt:lpstr>10. File Extensions</vt:lpstr>
      <vt:lpstr>11. Class vs Function Components</vt:lpstr>
      <vt:lpstr>12. What is JSX?</vt:lpstr>
      <vt:lpstr>13. Exporting components</vt:lpstr>
      <vt:lpstr>14. Other important Points</vt:lpstr>
      <vt:lpstr>15. Dynamic Components</vt:lpstr>
      <vt:lpstr>16. Reusable Components</vt:lpstr>
      <vt:lpstr>17. Including Bootstrap</vt:lpstr>
      <vt:lpstr>Project: TODO App UI</vt:lpstr>
      <vt:lpstr>Project: Clock</vt:lpstr>
      <vt:lpstr>18. Fragments</vt:lpstr>
      <vt:lpstr>19. Map Method</vt:lpstr>
      <vt:lpstr>20. Conditional Rendering</vt:lpstr>
      <vt:lpstr>21. Passing Data via Props</vt:lpstr>
      <vt:lpstr>22. CSS Modules</vt:lpstr>
      <vt:lpstr>23. Passing Children</vt:lpstr>
      <vt:lpstr>24. Handling Events</vt:lpstr>
      <vt:lpstr>25. Passing Functions via Props</vt:lpstr>
      <vt:lpstr>26. Managing State</vt:lpstr>
      <vt:lpstr>27. State vs Props</vt:lpstr>
      <vt:lpstr>Project Calculator &amp; TODO App</vt:lpstr>
      <vt:lpstr>28. React-icon Library</vt:lpstr>
      <vt:lpstr>29. Inspecting with React Dev Tools</vt:lpstr>
      <vt:lpstr>30. How React Works</vt:lpstr>
      <vt:lpstr>30. How React Works</vt:lpstr>
      <vt:lpstr>31. React Vs Angular vs Vue</vt:lpstr>
      <vt:lpstr>32. Using Forms</vt:lpstr>
      <vt:lpstr>33. Use Ref</vt:lpstr>
      <vt:lpstr>34. Update state from Previous State</vt:lpstr>
      <vt:lpstr>35. Context API</vt:lpstr>
      <vt:lpstr>36. Use Reducer</vt:lpstr>
      <vt:lpstr>Project: Social Media</vt:lpstr>
      <vt:lpstr>37. Introducing Dummy API</vt:lpstr>
      <vt:lpstr>38. Data fetching using Fetch</vt:lpstr>
      <vt:lpstr>39. The useEffect Hook</vt:lpstr>
      <vt:lpstr>39. More About useEffect Hook</vt:lpstr>
      <vt:lpstr>40. Handling Loading State</vt:lpstr>
      <vt:lpstr>41. The useEffect Hook Cleanup</vt:lpstr>
      <vt:lpstr>42. Advanced useEffect</vt:lpstr>
      <vt:lpstr>43. The useCallback Hook</vt:lpstr>
      <vt:lpstr>44. The useMemo Hook</vt:lpstr>
      <vt:lpstr>45. Custom Hooks</vt:lpstr>
      <vt:lpstr>46. Submitting data with Fetch</vt:lpstr>
      <vt:lpstr>47. React Router</vt:lpstr>
      <vt:lpstr>48. Layout Routes</vt:lpstr>
      <vt:lpstr>49. Route Links</vt:lpstr>
      <vt:lpstr>50. Data fetching using loader</vt:lpstr>
      <vt:lpstr>51. Submitting data using action</vt:lpstr>
      <vt:lpstr>52. What is Redux</vt:lpstr>
      <vt:lpstr>53. React-Context vs Redux</vt:lpstr>
      <vt:lpstr>54. How Redux Works</vt:lpstr>
      <vt:lpstr>55. Working with Redux</vt:lpstr>
      <vt:lpstr>56 React with Redux</vt:lpstr>
      <vt:lpstr>57. Why Redux Toolkit</vt:lpstr>
      <vt:lpstr>58 Working with Redux Toolkit</vt:lpstr>
      <vt:lpstr>About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Rishabh Singh</dc:creator>
  <cp:lastModifiedBy>Rishabh Singh</cp:lastModifiedBy>
  <cp:revision>83</cp:revision>
  <dcterms:created xsi:type="dcterms:W3CDTF">2025-06-30T17:15:18Z</dcterms:created>
  <dcterms:modified xsi:type="dcterms:W3CDTF">2025-12-05T10:03:57Z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2025-06-30T00:00:00Z</vt:filetime>
  </property>
  <property fmtid="{D5CDD505-2E9C-101B-9397-08002B2CF9AE}" pid="3" name="Creator">
    <vt:lpwstr>PDFium</vt:lpwstr>
  </property>
  <property fmtid="{D5CDD505-2E9C-101B-9397-08002B2CF9AE}" pid="4" name="Producer">
    <vt:lpwstr>PDFium</vt:lpwstr>
  </property>
  <property fmtid="{D5CDD505-2E9C-101B-9397-08002B2CF9AE}" pid="5" name="LastSaved">
    <vt:filetime>2025-06-30T00:00:00Z</vt:filetime>
  </property>
</Properties>
</file>